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2"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1" r:id="rId29"/>
    <p:sldId id="285" r:id="rId30"/>
    <p:sldId id="284"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2844" y="-9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3860F-B018-4ACF-85A8-E9FAC28AC3A7}" type="doc">
      <dgm:prSet loTypeId="urn:microsoft.com/office/officeart/2005/8/layout/vList5" loCatId="list" qsTypeId="urn:microsoft.com/office/officeart/2005/8/quickstyle/simple2" qsCatId="simple" csTypeId="urn:microsoft.com/office/officeart/2005/8/colors/accent0_1" csCatId="mainScheme" phldr="1"/>
      <dgm:spPr/>
      <dgm:t>
        <a:bodyPr/>
        <a:lstStyle/>
        <a:p>
          <a:endParaRPr lang="ru-RU"/>
        </a:p>
      </dgm:t>
    </dgm:pt>
    <dgm:pt modelId="{F73138FE-20DB-49D2-911C-0894E18E0822}">
      <dgm:prSet/>
      <dgm:spPr>
        <a:solidFill>
          <a:schemeClr val="tx1">
            <a:lumMod val="85000"/>
          </a:schemeClr>
        </a:solidFill>
      </dgm:spPr>
      <dgm:t>
        <a:bodyPr/>
        <a:lstStyle/>
        <a:p>
          <a:pPr rtl="0"/>
          <a:r>
            <a:rPr lang="ru-RU" b="1" dirty="0" smtClean="0"/>
            <a:t>записи в </a:t>
          </a:r>
          <a:r>
            <a:rPr lang="ru-RU" b="1" dirty="0" err="1" smtClean="0"/>
            <a:t>блогах</a:t>
          </a:r>
          <a:r>
            <a:rPr lang="ru-RU" b="1" dirty="0" smtClean="0"/>
            <a:t> (</a:t>
          </a:r>
          <a:r>
            <a:rPr lang="ru-RU" b="1" dirty="0" err="1" smtClean="0"/>
            <a:t>интернет-дневниках</a:t>
          </a:r>
          <a:r>
            <a:rPr lang="ru-RU" b="1" dirty="0" smtClean="0"/>
            <a:t>)</a:t>
          </a:r>
          <a:endParaRPr lang="ru-RU" dirty="0"/>
        </a:p>
      </dgm:t>
    </dgm:pt>
    <dgm:pt modelId="{8AFD5B6A-840E-42E8-9D56-603444812C83}" type="parTrans" cxnId="{6C34E2C1-BAD8-42B2-BD23-078C899D8BC5}">
      <dgm:prSet/>
      <dgm:spPr/>
      <dgm:t>
        <a:bodyPr/>
        <a:lstStyle/>
        <a:p>
          <a:endParaRPr lang="ru-RU"/>
        </a:p>
      </dgm:t>
    </dgm:pt>
    <dgm:pt modelId="{FF13040A-BEF0-4D83-852E-E7E5137B7C24}" type="sibTrans" cxnId="{6C34E2C1-BAD8-42B2-BD23-078C899D8BC5}">
      <dgm:prSet/>
      <dgm:spPr/>
      <dgm:t>
        <a:bodyPr/>
        <a:lstStyle/>
        <a:p>
          <a:endParaRPr lang="ru-RU"/>
        </a:p>
      </dgm:t>
    </dgm:pt>
    <dgm:pt modelId="{50F600E0-C221-4D2E-AB08-60E64D575770}">
      <dgm:prSet/>
      <dgm:spPr>
        <a:solidFill>
          <a:schemeClr val="tx1">
            <a:lumMod val="85000"/>
          </a:schemeClr>
        </a:solidFill>
      </dgm:spPr>
      <dgm:t>
        <a:bodyPr/>
        <a:lstStyle/>
        <a:p>
          <a:pPr rtl="0"/>
          <a:r>
            <a:rPr lang="ru-RU" b="1" dirty="0" smtClean="0"/>
            <a:t>сообщения в </a:t>
          </a:r>
          <a:r>
            <a:rPr lang="ru-RU" b="1" dirty="0" err="1" smtClean="0"/>
            <a:t>твиттере</a:t>
          </a:r>
          <a:endParaRPr lang="ru-RU" b="1" dirty="0"/>
        </a:p>
      </dgm:t>
    </dgm:pt>
    <dgm:pt modelId="{BA8BB77F-4C02-40A4-B170-349FB1689C20}" type="parTrans" cxnId="{DEAF546B-9A68-4821-9C6F-3A9AF1AE8997}">
      <dgm:prSet/>
      <dgm:spPr/>
      <dgm:t>
        <a:bodyPr/>
        <a:lstStyle/>
        <a:p>
          <a:endParaRPr lang="ru-RU"/>
        </a:p>
      </dgm:t>
    </dgm:pt>
    <dgm:pt modelId="{DD13802E-0D92-4608-B19B-BB54804C160E}" type="sibTrans" cxnId="{DEAF546B-9A68-4821-9C6F-3A9AF1AE8997}">
      <dgm:prSet/>
      <dgm:spPr/>
      <dgm:t>
        <a:bodyPr/>
        <a:lstStyle/>
        <a:p>
          <a:endParaRPr lang="ru-RU"/>
        </a:p>
      </dgm:t>
    </dgm:pt>
    <dgm:pt modelId="{05671231-CF52-4C8C-8C16-644501A82D48}">
      <dgm:prSet/>
      <dgm:spPr>
        <a:solidFill>
          <a:schemeClr val="tx1">
            <a:lumMod val="85000"/>
          </a:schemeClr>
        </a:solidFill>
      </dgm:spPr>
      <dgm:t>
        <a:bodyPr/>
        <a:lstStyle/>
        <a:p>
          <a:pPr rtl="0"/>
          <a:r>
            <a:rPr lang="ru-RU" b="1" dirty="0" smtClean="0"/>
            <a:t>дискуссии в социальных сетях, </a:t>
          </a:r>
          <a:endParaRPr lang="ru-RU" b="1" dirty="0"/>
        </a:p>
      </dgm:t>
    </dgm:pt>
    <dgm:pt modelId="{2C7A47AE-C180-4625-B166-A1600F85C249}" type="parTrans" cxnId="{B75E417E-40B7-46B3-A4FB-3E25223AA132}">
      <dgm:prSet/>
      <dgm:spPr/>
      <dgm:t>
        <a:bodyPr/>
        <a:lstStyle/>
        <a:p>
          <a:endParaRPr lang="ru-RU"/>
        </a:p>
      </dgm:t>
    </dgm:pt>
    <dgm:pt modelId="{E08449D9-E402-4718-A9B3-56B766750C39}" type="sibTrans" cxnId="{B75E417E-40B7-46B3-A4FB-3E25223AA132}">
      <dgm:prSet/>
      <dgm:spPr/>
      <dgm:t>
        <a:bodyPr/>
        <a:lstStyle/>
        <a:p>
          <a:endParaRPr lang="ru-RU"/>
        </a:p>
      </dgm:t>
    </dgm:pt>
    <dgm:pt modelId="{980A1C81-E1A2-4778-A0E9-DD299964054F}">
      <dgm:prSet/>
      <dgm:spPr>
        <a:solidFill>
          <a:schemeClr val="tx1">
            <a:lumMod val="85000"/>
          </a:schemeClr>
        </a:solidFill>
      </dgm:spPr>
      <dgm:t>
        <a:bodyPr/>
        <a:lstStyle/>
        <a:p>
          <a:pPr rtl="0"/>
          <a:r>
            <a:rPr lang="ru-RU" b="1" dirty="0" smtClean="0"/>
            <a:t>форумы</a:t>
          </a:r>
          <a:endParaRPr lang="ru-RU" b="1" dirty="0"/>
        </a:p>
      </dgm:t>
    </dgm:pt>
    <dgm:pt modelId="{3BFEA6FC-08E2-458B-B17F-26D68985F48F}" type="parTrans" cxnId="{2A9E014B-699C-44E2-A394-B26353656C86}">
      <dgm:prSet/>
      <dgm:spPr/>
      <dgm:t>
        <a:bodyPr/>
        <a:lstStyle/>
        <a:p>
          <a:endParaRPr lang="ru-RU"/>
        </a:p>
      </dgm:t>
    </dgm:pt>
    <dgm:pt modelId="{D5832EF6-CF51-4198-8C9D-1585C4F75D74}" type="sibTrans" cxnId="{2A9E014B-699C-44E2-A394-B26353656C86}">
      <dgm:prSet/>
      <dgm:spPr/>
      <dgm:t>
        <a:bodyPr/>
        <a:lstStyle/>
        <a:p>
          <a:endParaRPr lang="ru-RU"/>
        </a:p>
      </dgm:t>
    </dgm:pt>
    <dgm:pt modelId="{7BE8C5AB-C099-4E89-8095-E26E2E93D44C}">
      <dgm:prSet/>
      <dgm:spPr>
        <a:solidFill>
          <a:schemeClr val="tx1">
            <a:lumMod val="85000"/>
          </a:schemeClr>
        </a:solidFill>
      </dgm:spPr>
      <dgm:t>
        <a:bodyPr/>
        <a:lstStyle/>
        <a:p>
          <a:pPr rtl="0"/>
          <a:r>
            <a:rPr lang="ru-RU" b="1" dirty="0" smtClean="0"/>
            <a:t>чаты</a:t>
          </a:r>
          <a:endParaRPr lang="ru-RU" b="1" dirty="0"/>
        </a:p>
      </dgm:t>
    </dgm:pt>
    <dgm:pt modelId="{5F84FA3F-B554-4819-BABE-33AA4384219B}" type="parTrans" cxnId="{E59CB9EC-CF3A-4BF2-A33B-703688675406}">
      <dgm:prSet/>
      <dgm:spPr/>
      <dgm:t>
        <a:bodyPr/>
        <a:lstStyle/>
        <a:p>
          <a:endParaRPr lang="ru-RU"/>
        </a:p>
      </dgm:t>
    </dgm:pt>
    <dgm:pt modelId="{FC850727-AD96-4F85-9B84-27DDD7415905}" type="sibTrans" cxnId="{E59CB9EC-CF3A-4BF2-A33B-703688675406}">
      <dgm:prSet/>
      <dgm:spPr/>
      <dgm:t>
        <a:bodyPr/>
        <a:lstStyle/>
        <a:p>
          <a:endParaRPr lang="ru-RU"/>
        </a:p>
      </dgm:t>
    </dgm:pt>
    <dgm:pt modelId="{5B5CC2DE-98BC-4B05-B948-07F56D9575E4}" type="pres">
      <dgm:prSet presAssocID="{1303860F-B018-4ACF-85A8-E9FAC28AC3A7}" presName="Name0" presStyleCnt="0">
        <dgm:presLayoutVars>
          <dgm:dir/>
          <dgm:animLvl val="lvl"/>
          <dgm:resizeHandles val="exact"/>
        </dgm:presLayoutVars>
      </dgm:prSet>
      <dgm:spPr/>
      <dgm:t>
        <a:bodyPr/>
        <a:lstStyle/>
        <a:p>
          <a:endParaRPr lang="ru-RU"/>
        </a:p>
      </dgm:t>
    </dgm:pt>
    <dgm:pt modelId="{C7FCC1D1-617E-4B15-8FE7-E507BA3C3ED6}" type="pres">
      <dgm:prSet presAssocID="{F73138FE-20DB-49D2-911C-0894E18E0822}" presName="linNode" presStyleCnt="0"/>
      <dgm:spPr/>
    </dgm:pt>
    <dgm:pt modelId="{BDCE2C03-B734-4ECA-B73E-4D3EF02DDDCC}" type="pres">
      <dgm:prSet presAssocID="{F73138FE-20DB-49D2-911C-0894E18E0822}" presName="parentText" presStyleLbl="node1" presStyleIdx="0" presStyleCnt="5" custScaleX="277778">
        <dgm:presLayoutVars>
          <dgm:chMax val="1"/>
          <dgm:bulletEnabled val="1"/>
        </dgm:presLayoutVars>
      </dgm:prSet>
      <dgm:spPr/>
      <dgm:t>
        <a:bodyPr/>
        <a:lstStyle/>
        <a:p>
          <a:endParaRPr lang="ru-RU"/>
        </a:p>
      </dgm:t>
    </dgm:pt>
    <dgm:pt modelId="{6BF9E0F4-DF9B-45B1-BB8F-937577CCC374}" type="pres">
      <dgm:prSet presAssocID="{FF13040A-BEF0-4D83-852E-E7E5137B7C24}" presName="sp" presStyleCnt="0"/>
      <dgm:spPr/>
    </dgm:pt>
    <dgm:pt modelId="{5CD58BEB-72AA-45E8-B45C-FC73808AAEDA}" type="pres">
      <dgm:prSet presAssocID="{50F600E0-C221-4D2E-AB08-60E64D575770}" presName="linNode" presStyleCnt="0"/>
      <dgm:spPr/>
    </dgm:pt>
    <dgm:pt modelId="{636A4493-7E5E-4FF3-AD30-5638F74E2B22}" type="pres">
      <dgm:prSet presAssocID="{50F600E0-C221-4D2E-AB08-60E64D575770}" presName="parentText" presStyleLbl="node1" presStyleIdx="1" presStyleCnt="5" custScaleX="277778">
        <dgm:presLayoutVars>
          <dgm:chMax val="1"/>
          <dgm:bulletEnabled val="1"/>
        </dgm:presLayoutVars>
      </dgm:prSet>
      <dgm:spPr/>
      <dgm:t>
        <a:bodyPr/>
        <a:lstStyle/>
        <a:p>
          <a:endParaRPr lang="ru-RU"/>
        </a:p>
      </dgm:t>
    </dgm:pt>
    <dgm:pt modelId="{ECDD76E7-5EA3-4A18-9BEE-C7A24B9AF121}" type="pres">
      <dgm:prSet presAssocID="{DD13802E-0D92-4608-B19B-BB54804C160E}" presName="sp" presStyleCnt="0"/>
      <dgm:spPr/>
    </dgm:pt>
    <dgm:pt modelId="{DA0C3993-7883-4425-A90A-4BAA0F913404}" type="pres">
      <dgm:prSet presAssocID="{05671231-CF52-4C8C-8C16-644501A82D48}" presName="linNode" presStyleCnt="0"/>
      <dgm:spPr/>
    </dgm:pt>
    <dgm:pt modelId="{D84501F3-5F22-4791-8E87-7B0DE6F613B2}" type="pres">
      <dgm:prSet presAssocID="{05671231-CF52-4C8C-8C16-644501A82D48}" presName="parentText" presStyleLbl="node1" presStyleIdx="2" presStyleCnt="5" custScaleX="277778">
        <dgm:presLayoutVars>
          <dgm:chMax val="1"/>
          <dgm:bulletEnabled val="1"/>
        </dgm:presLayoutVars>
      </dgm:prSet>
      <dgm:spPr/>
      <dgm:t>
        <a:bodyPr/>
        <a:lstStyle/>
        <a:p>
          <a:endParaRPr lang="ru-RU"/>
        </a:p>
      </dgm:t>
    </dgm:pt>
    <dgm:pt modelId="{2346AC4D-4B91-4226-AFD6-77E67183941C}" type="pres">
      <dgm:prSet presAssocID="{E08449D9-E402-4718-A9B3-56B766750C39}" presName="sp" presStyleCnt="0"/>
      <dgm:spPr/>
    </dgm:pt>
    <dgm:pt modelId="{804D5F0F-1854-4FCC-8D10-A9549B974305}" type="pres">
      <dgm:prSet presAssocID="{980A1C81-E1A2-4778-A0E9-DD299964054F}" presName="linNode" presStyleCnt="0"/>
      <dgm:spPr/>
    </dgm:pt>
    <dgm:pt modelId="{B1B52B7B-9241-42ED-8A30-8504AE1F3E56}" type="pres">
      <dgm:prSet presAssocID="{980A1C81-E1A2-4778-A0E9-DD299964054F}" presName="parentText" presStyleLbl="node1" presStyleIdx="3" presStyleCnt="5" custScaleX="277778">
        <dgm:presLayoutVars>
          <dgm:chMax val="1"/>
          <dgm:bulletEnabled val="1"/>
        </dgm:presLayoutVars>
      </dgm:prSet>
      <dgm:spPr/>
      <dgm:t>
        <a:bodyPr/>
        <a:lstStyle/>
        <a:p>
          <a:endParaRPr lang="ru-RU"/>
        </a:p>
      </dgm:t>
    </dgm:pt>
    <dgm:pt modelId="{82F3A463-E973-4AC3-8790-4604D880CF21}" type="pres">
      <dgm:prSet presAssocID="{D5832EF6-CF51-4198-8C9D-1585C4F75D74}" presName="sp" presStyleCnt="0"/>
      <dgm:spPr/>
    </dgm:pt>
    <dgm:pt modelId="{A083F8F2-3D1E-4AFE-B893-8B22802B5538}" type="pres">
      <dgm:prSet presAssocID="{7BE8C5AB-C099-4E89-8095-E26E2E93D44C}" presName="linNode" presStyleCnt="0"/>
      <dgm:spPr/>
    </dgm:pt>
    <dgm:pt modelId="{DB3248D4-05DF-4D03-8AE5-9F77028C9B9B}" type="pres">
      <dgm:prSet presAssocID="{7BE8C5AB-C099-4E89-8095-E26E2E93D44C}" presName="parentText" presStyleLbl="node1" presStyleIdx="4" presStyleCnt="5" custScaleX="277778">
        <dgm:presLayoutVars>
          <dgm:chMax val="1"/>
          <dgm:bulletEnabled val="1"/>
        </dgm:presLayoutVars>
      </dgm:prSet>
      <dgm:spPr/>
      <dgm:t>
        <a:bodyPr/>
        <a:lstStyle/>
        <a:p>
          <a:endParaRPr lang="ru-RU"/>
        </a:p>
      </dgm:t>
    </dgm:pt>
  </dgm:ptLst>
  <dgm:cxnLst>
    <dgm:cxn modelId="{606E6D74-BF7F-4929-9EA9-C2005C31387E}" type="presOf" srcId="{F73138FE-20DB-49D2-911C-0894E18E0822}" destId="{BDCE2C03-B734-4ECA-B73E-4D3EF02DDDCC}" srcOrd="0" destOrd="0" presId="urn:microsoft.com/office/officeart/2005/8/layout/vList5"/>
    <dgm:cxn modelId="{4EF4C145-84D6-4AF1-838E-56C848A4FB58}" type="presOf" srcId="{980A1C81-E1A2-4778-A0E9-DD299964054F}" destId="{B1B52B7B-9241-42ED-8A30-8504AE1F3E56}" srcOrd="0" destOrd="0" presId="urn:microsoft.com/office/officeart/2005/8/layout/vList5"/>
    <dgm:cxn modelId="{DEAF546B-9A68-4821-9C6F-3A9AF1AE8997}" srcId="{1303860F-B018-4ACF-85A8-E9FAC28AC3A7}" destId="{50F600E0-C221-4D2E-AB08-60E64D575770}" srcOrd="1" destOrd="0" parTransId="{BA8BB77F-4C02-40A4-B170-349FB1689C20}" sibTransId="{DD13802E-0D92-4608-B19B-BB54804C160E}"/>
    <dgm:cxn modelId="{B75E417E-40B7-46B3-A4FB-3E25223AA132}" srcId="{1303860F-B018-4ACF-85A8-E9FAC28AC3A7}" destId="{05671231-CF52-4C8C-8C16-644501A82D48}" srcOrd="2" destOrd="0" parTransId="{2C7A47AE-C180-4625-B166-A1600F85C249}" sibTransId="{E08449D9-E402-4718-A9B3-56B766750C39}"/>
    <dgm:cxn modelId="{2C6D559F-E0E7-4512-BF87-10ED6326942C}" type="presOf" srcId="{05671231-CF52-4C8C-8C16-644501A82D48}" destId="{D84501F3-5F22-4791-8E87-7B0DE6F613B2}" srcOrd="0" destOrd="0" presId="urn:microsoft.com/office/officeart/2005/8/layout/vList5"/>
    <dgm:cxn modelId="{E59CB9EC-CF3A-4BF2-A33B-703688675406}" srcId="{1303860F-B018-4ACF-85A8-E9FAC28AC3A7}" destId="{7BE8C5AB-C099-4E89-8095-E26E2E93D44C}" srcOrd="4" destOrd="0" parTransId="{5F84FA3F-B554-4819-BABE-33AA4384219B}" sibTransId="{FC850727-AD96-4F85-9B84-27DDD7415905}"/>
    <dgm:cxn modelId="{6C34E2C1-BAD8-42B2-BD23-078C899D8BC5}" srcId="{1303860F-B018-4ACF-85A8-E9FAC28AC3A7}" destId="{F73138FE-20DB-49D2-911C-0894E18E0822}" srcOrd="0" destOrd="0" parTransId="{8AFD5B6A-840E-42E8-9D56-603444812C83}" sibTransId="{FF13040A-BEF0-4D83-852E-E7E5137B7C24}"/>
    <dgm:cxn modelId="{7C4F30A5-79BC-473D-A1A6-CFF12211475A}" type="presOf" srcId="{7BE8C5AB-C099-4E89-8095-E26E2E93D44C}" destId="{DB3248D4-05DF-4D03-8AE5-9F77028C9B9B}" srcOrd="0" destOrd="0" presId="urn:microsoft.com/office/officeart/2005/8/layout/vList5"/>
    <dgm:cxn modelId="{2A9E014B-699C-44E2-A394-B26353656C86}" srcId="{1303860F-B018-4ACF-85A8-E9FAC28AC3A7}" destId="{980A1C81-E1A2-4778-A0E9-DD299964054F}" srcOrd="3" destOrd="0" parTransId="{3BFEA6FC-08E2-458B-B17F-26D68985F48F}" sibTransId="{D5832EF6-CF51-4198-8C9D-1585C4F75D74}"/>
    <dgm:cxn modelId="{9E37240F-69EB-48DA-8D7E-868A0C8D161B}" type="presOf" srcId="{1303860F-B018-4ACF-85A8-E9FAC28AC3A7}" destId="{5B5CC2DE-98BC-4B05-B948-07F56D9575E4}" srcOrd="0" destOrd="0" presId="urn:microsoft.com/office/officeart/2005/8/layout/vList5"/>
    <dgm:cxn modelId="{46E87FEE-553D-4AD6-98B1-628A8C3D984A}" type="presOf" srcId="{50F600E0-C221-4D2E-AB08-60E64D575770}" destId="{636A4493-7E5E-4FF3-AD30-5638F74E2B22}" srcOrd="0" destOrd="0" presId="urn:microsoft.com/office/officeart/2005/8/layout/vList5"/>
    <dgm:cxn modelId="{CC016D6F-AA1F-4AC7-8CF9-F35304205B8E}" type="presParOf" srcId="{5B5CC2DE-98BC-4B05-B948-07F56D9575E4}" destId="{C7FCC1D1-617E-4B15-8FE7-E507BA3C3ED6}" srcOrd="0" destOrd="0" presId="urn:microsoft.com/office/officeart/2005/8/layout/vList5"/>
    <dgm:cxn modelId="{00E5AE6C-1F0B-4552-9CA2-1B40D5270F63}" type="presParOf" srcId="{C7FCC1D1-617E-4B15-8FE7-E507BA3C3ED6}" destId="{BDCE2C03-B734-4ECA-B73E-4D3EF02DDDCC}" srcOrd="0" destOrd="0" presId="urn:microsoft.com/office/officeart/2005/8/layout/vList5"/>
    <dgm:cxn modelId="{185CE5AC-2A28-47BB-B38F-242811D0C5E0}" type="presParOf" srcId="{5B5CC2DE-98BC-4B05-B948-07F56D9575E4}" destId="{6BF9E0F4-DF9B-45B1-BB8F-937577CCC374}" srcOrd="1" destOrd="0" presId="urn:microsoft.com/office/officeart/2005/8/layout/vList5"/>
    <dgm:cxn modelId="{C0715B90-96A7-4172-94A9-297DF90E32A0}" type="presParOf" srcId="{5B5CC2DE-98BC-4B05-B948-07F56D9575E4}" destId="{5CD58BEB-72AA-45E8-B45C-FC73808AAEDA}" srcOrd="2" destOrd="0" presId="urn:microsoft.com/office/officeart/2005/8/layout/vList5"/>
    <dgm:cxn modelId="{1D1DE832-299D-4428-936A-61E515DA6F08}" type="presParOf" srcId="{5CD58BEB-72AA-45E8-B45C-FC73808AAEDA}" destId="{636A4493-7E5E-4FF3-AD30-5638F74E2B22}" srcOrd="0" destOrd="0" presId="urn:microsoft.com/office/officeart/2005/8/layout/vList5"/>
    <dgm:cxn modelId="{AD22104B-C0D3-4861-BCA9-8482D47F4B9B}" type="presParOf" srcId="{5B5CC2DE-98BC-4B05-B948-07F56D9575E4}" destId="{ECDD76E7-5EA3-4A18-9BEE-C7A24B9AF121}" srcOrd="3" destOrd="0" presId="urn:microsoft.com/office/officeart/2005/8/layout/vList5"/>
    <dgm:cxn modelId="{221486D9-C419-4C8C-B2E0-F14D5E7CCAEA}" type="presParOf" srcId="{5B5CC2DE-98BC-4B05-B948-07F56D9575E4}" destId="{DA0C3993-7883-4425-A90A-4BAA0F913404}" srcOrd="4" destOrd="0" presId="urn:microsoft.com/office/officeart/2005/8/layout/vList5"/>
    <dgm:cxn modelId="{12A16012-DDCF-4BCA-B6A4-1A0B3E08E15B}" type="presParOf" srcId="{DA0C3993-7883-4425-A90A-4BAA0F913404}" destId="{D84501F3-5F22-4791-8E87-7B0DE6F613B2}" srcOrd="0" destOrd="0" presId="urn:microsoft.com/office/officeart/2005/8/layout/vList5"/>
    <dgm:cxn modelId="{A3ACE434-8F87-4693-A3C1-B2610262E5E5}" type="presParOf" srcId="{5B5CC2DE-98BC-4B05-B948-07F56D9575E4}" destId="{2346AC4D-4B91-4226-AFD6-77E67183941C}" srcOrd="5" destOrd="0" presId="urn:microsoft.com/office/officeart/2005/8/layout/vList5"/>
    <dgm:cxn modelId="{E4324A6E-7E0C-4829-A5A0-0B9B4AAD2538}" type="presParOf" srcId="{5B5CC2DE-98BC-4B05-B948-07F56D9575E4}" destId="{804D5F0F-1854-4FCC-8D10-A9549B974305}" srcOrd="6" destOrd="0" presId="urn:microsoft.com/office/officeart/2005/8/layout/vList5"/>
    <dgm:cxn modelId="{75042714-0B11-4912-B349-5BDE43526A75}" type="presParOf" srcId="{804D5F0F-1854-4FCC-8D10-A9549B974305}" destId="{B1B52B7B-9241-42ED-8A30-8504AE1F3E56}" srcOrd="0" destOrd="0" presId="urn:microsoft.com/office/officeart/2005/8/layout/vList5"/>
    <dgm:cxn modelId="{CBACF41A-9F4B-402D-983E-8F90FE23E7C9}" type="presParOf" srcId="{5B5CC2DE-98BC-4B05-B948-07F56D9575E4}" destId="{82F3A463-E973-4AC3-8790-4604D880CF21}" srcOrd="7" destOrd="0" presId="urn:microsoft.com/office/officeart/2005/8/layout/vList5"/>
    <dgm:cxn modelId="{0E478C6D-A446-48BB-BB46-0A410500D88A}" type="presParOf" srcId="{5B5CC2DE-98BC-4B05-B948-07F56D9575E4}" destId="{A083F8F2-3D1E-4AFE-B893-8B22802B5538}" srcOrd="8" destOrd="0" presId="urn:microsoft.com/office/officeart/2005/8/layout/vList5"/>
    <dgm:cxn modelId="{20071F57-33D5-46BA-889A-02432C790087}" type="presParOf" srcId="{A083F8F2-3D1E-4AFE-B893-8B22802B5538}" destId="{DB3248D4-05DF-4D03-8AE5-9F77028C9B9B}" srcOrd="0"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jpg (640×480)"/>
          <p:cNvPicPr>
            <a:picLocks noChangeAspect="1" noChangeArrowheads="1"/>
          </p:cNvPicPr>
          <p:nvPr userDrawn="1"/>
        </p:nvPicPr>
        <p:blipFill>
          <a:blip r:embed="rId2" cstate="print"/>
          <a:srcRect/>
          <a:stretch>
            <a:fillRect/>
          </a:stretch>
        </p:blipFill>
        <p:spPr bwMode="auto">
          <a:xfrm>
            <a:off x="179512" y="188639"/>
            <a:ext cx="4922077" cy="3384377"/>
          </a:xfrm>
          <a:prstGeom prst="rect">
            <a:avLst/>
          </a:prstGeom>
          <a:noFill/>
          <a:effectLst>
            <a:reflection blurRad="6350" stA="50000" endA="295" endPos="92000" dist="101600" dir="5400000" sy="-100000" algn="bl" rotWithShape="0"/>
          </a:effectLst>
        </p:spPr>
      </p:pic>
      <p:pic>
        <p:nvPicPr>
          <p:cNvPr id="5" name="Picture 2" descr="i135289-contentImage1_1-original.jpg (150×194)"/>
          <p:cNvPicPr>
            <a:picLocks noChangeAspect="1" noChangeArrowheads="1"/>
          </p:cNvPicPr>
          <p:nvPr userDrawn="1"/>
        </p:nvPicPr>
        <p:blipFill>
          <a:blip r:embed="rId3"/>
          <a:srcRect/>
          <a:stretch>
            <a:fillRect/>
          </a:stretch>
        </p:blipFill>
        <p:spPr bwMode="auto">
          <a:xfrm>
            <a:off x="7019925" y="260350"/>
            <a:ext cx="1789113" cy="2314575"/>
          </a:xfrm>
          <a:prstGeom prst="rect">
            <a:avLst/>
          </a:prstGeom>
          <a:noFill/>
          <a:ln w="9525">
            <a:noFill/>
            <a:miter lim="800000"/>
            <a:headEnd/>
            <a:tailEnd/>
          </a:ln>
        </p:spPr>
      </p:pic>
      <p:pic>
        <p:nvPicPr>
          <p:cNvPr id="6" name="Picture 4" descr="logo-terror.jpg (222×264)"/>
          <p:cNvPicPr>
            <a:picLocks noChangeAspect="1" noChangeArrowheads="1"/>
          </p:cNvPicPr>
          <p:nvPr userDrawn="1"/>
        </p:nvPicPr>
        <p:blipFill>
          <a:blip r:embed="rId4" cstate="print"/>
          <a:srcRect b="16956"/>
          <a:stretch>
            <a:fillRect/>
          </a:stretch>
        </p:blipFill>
        <p:spPr bwMode="auto">
          <a:xfrm>
            <a:off x="6804248" y="4509120"/>
            <a:ext cx="2114550" cy="2088232"/>
          </a:xfrm>
          <a:prstGeom prst="ellipse">
            <a:avLst/>
          </a:prstGeom>
          <a:noFill/>
        </p:spPr>
      </p:pic>
      <p:sp>
        <p:nvSpPr>
          <p:cNvPr id="2" name="Заголовок 1"/>
          <p:cNvSpPr>
            <a:spLocks noGrp="1"/>
          </p:cNvSpPr>
          <p:nvPr>
            <p:ph type="ctrTitle"/>
          </p:nvPr>
        </p:nvSpPr>
        <p:spPr>
          <a:xfrm>
            <a:off x="1547664" y="2636912"/>
            <a:ext cx="6840760" cy="1008112"/>
          </a:xfrm>
          <a:prstGeom prst="roundRect">
            <a:avLst>
              <a:gd name="adj" fmla="val 17609"/>
            </a:avLst>
          </a:prstGeom>
          <a:solidFill>
            <a:schemeClr val="tx1">
              <a:lumMod val="85000"/>
            </a:schemeClr>
          </a:solidFill>
        </p:spPr>
        <p:txBody>
          <a:bodyPr/>
          <a:lstStyle>
            <a:lvl1pPr>
              <a:defRPr>
                <a:solidFill>
                  <a:srgbClr val="FF0000"/>
                </a:solidFill>
              </a:defRPr>
            </a:lvl1pPr>
          </a:lstStyle>
          <a:p>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7" name="Дата 3"/>
          <p:cNvSpPr>
            <a:spLocks noGrp="1"/>
          </p:cNvSpPr>
          <p:nvPr>
            <p:ph type="dt" sz="half" idx="10"/>
          </p:nvPr>
        </p:nvSpPr>
        <p:spPr/>
        <p:txBody>
          <a:bodyPr/>
          <a:lstStyle>
            <a:lvl1pPr>
              <a:defRPr/>
            </a:lvl1pPr>
          </a:lstStyle>
          <a:p>
            <a:pPr>
              <a:defRPr/>
            </a:pPr>
            <a:fld id="{4E9A12EC-4D13-48DA-8DD7-598D8ABE8245}" type="datetimeFigureOut">
              <a:rPr lang="ru-RU"/>
              <a:pPr>
                <a:defRPr/>
              </a:pPr>
              <a:t>02.03.2023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5E6735B-D2B2-4B0E-A140-6834E3CE05BC}"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4AC3917-7B58-4A91-A5A5-379C787FA801}" type="datetimeFigureOut">
              <a:rPr lang="ru-RU"/>
              <a:pPr>
                <a:defRPr/>
              </a:pPr>
              <a:t>02.03.2023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30FBBD-F492-4F29-9C24-9A9EEAAC7DE8}"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52143A6-A584-4D6F-9FED-031C3305311D}" type="datetimeFigureOut">
              <a:rPr lang="ru-RU"/>
              <a:pPr>
                <a:defRPr/>
              </a:pPr>
              <a:t>02.03.2023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12DC92-7C67-4739-917B-F542C149B9DE}"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1FA11E6-2F78-4A26-9EE1-B75B209E7EB6}" type="datetimeFigureOut">
              <a:rPr lang="ru-RU"/>
              <a:pPr>
                <a:defRPr/>
              </a:pPr>
              <a:t>02.03.2023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6249DD-6CA1-48FF-AB32-1F4F24C5BDBE}"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B7B647C-634D-43DD-94B7-9F6123C50077}" type="datetimeFigureOut">
              <a:rPr lang="ru-RU"/>
              <a:pPr>
                <a:defRPr/>
              </a:pPr>
              <a:t>02.03.2023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C7A9902-12DE-4CCB-8D92-8AC25E95D935}"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72D26D9-C0FE-4246-8822-F7D449721398}" type="datetimeFigureOut">
              <a:rPr lang="ru-RU"/>
              <a:pPr>
                <a:defRPr/>
              </a:pPr>
              <a:t>02.03.2023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107ACB-922A-451E-A25D-250E7D7A24FB}"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C640816-938A-46FE-AACF-2B909E83C75C}" type="datetimeFigureOut">
              <a:rPr lang="ru-RU"/>
              <a:pPr>
                <a:defRPr/>
              </a:pPr>
              <a:t>02.03.2023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9AB36F8-65E0-4238-8C71-6CE234FA38E3}"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280E61B-40B7-45D1-AD39-60A7EFBE6EC8}" type="datetimeFigureOut">
              <a:rPr lang="ru-RU"/>
              <a:pPr>
                <a:defRPr/>
              </a:pPr>
              <a:t>02.03.2023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8C2F0F4-F46A-4244-A5F4-33F8329B1A68}"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FC82525-57D4-4699-8F11-AC89C89788EA}" type="datetimeFigureOut">
              <a:rPr lang="ru-RU"/>
              <a:pPr>
                <a:defRPr/>
              </a:pPr>
              <a:t>02.03.2023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50956BE-4AEF-4FA7-A079-8ACF254BC83F}"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DE456F9-04BA-4AB8-AE64-240B0AB6E16D}" type="datetimeFigureOut">
              <a:rPr lang="ru-RU"/>
              <a:pPr>
                <a:defRPr/>
              </a:pPr>
              <a:t>02.03.2023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852DD1C-BFF6-44B9-887E-D81FE5D085A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7608215-4039-497C-A4CA-C285A3A8F1F4}" type="datetimeFigureOut">
              <a:rPr lang="ru-RU"/>
              <a:pPr>
                <a:defRPr/>
              </a:pPr>
              <a:t>02.03.2023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3A844A2-1A75-4B2B-A2AC-ED9DD743A5E9}"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рямоугольный треугольник 6"/>
          <p:cNvSpPr/>
          <p:nvPr userDrawn="1"/>
        </p:nvSpPr>
        <p:spPr>
          <a:xfrm rot="10800000">
            <a:off x="0" y="0"/>
            <a:ext cx="9144000" cy="6858000"/>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0000"/>
              </a:solidFill>
            </a:endParaRPr>
          </a:p>
        </p:txBody>
      </p:sp>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 name="Текст 2"/>
          <p:cNvSpPr>
            <a:spLocks noGrp="1"/>
          </p:cNvSpPr>
          <p:nvPr>
            <p:ph type="body" idx="1"/>
          </p:nvPr>
        </p:nvSpPr>
        <p:spPr>
          <a:xfrm>
            <a:off x="457200" y="1773238"/>
            <a:ext cx="8229600" cy="2735262"/>
          </a:xfrm>
          <a:prstGeom prst="rect">
            <a:avLst/>
          </a:prstGeom>
          <a:solidFill>
            <a:schemeClr val="tx1">
              <a:lumMod val="85000"/>
            </a:schemeClr>
          </a:solidFill>
          <a:effectLst/>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752AA4F-75F4-44CD-BA05-DDF8093A8885}" type="datetimeFigureOut">
              <a:rPr lang="ru-RU"/>
              <a:pPr>
                <a:defRPr/>
              </a:pPr>
              <a:t>02.03.2023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F825F11-1004-4D6A-850B-CB003F9FF7C1}" type="slidenum">
              <a:rPr lang="ru-RU"/>
              <a:pPr>
                <a:defRPr/>
              </a:pPr>
              <a:t>‹#›</a:t>
            </a:fld>
            <a:endParaRPr lang="ru-RU" dirty="0"/>
          </a:p>
        </p:txBody>
      </p:sp>
      <p:sp>
        <p:nvSpPr>
          <p:cNvPr id="9" name="Половина рамки 8"/>
          <p:cNvSpPr/>
          <p:nvPr userDrawn="1"/>
        </p:nvSpPr>
        <p:spPr>
          <a:xfrm rot="5400000" flipV="1">
            <a:off x="1143000" y="-1143000"/>
            <a:ext cx="6858000" cy="9144000"/>
          </a:xfrm>
          <a:prstGeom prst="halfFrame">
            <a:avLst>
              <a:gd name="adj1" fmla="val 2608"/>
              <a:gd name="adj2" fmla="val 191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10" name="Половина рамки 9"/>
          <p:cNvSpPr/>
          <p:nvPr userDrawn="1"/>
        </p:nvSpPr>
        <p:spPr>
          <a:xfrm rot="10800000">
            <a:off x="0" y="0"/>
            <a:ext cx="9144000" cy="6858000"/>
          </a:xfrm>
          <a:prstGeom prst="halfFrame">
            <a:avLst>
              <a:gd name="adj1" fmla="val 2609"/>
              <a:gd name="adj2" fmla="val 269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pic>
        <p:nvPicPr>
          <p:cNvPr id="13316" name="Picture 4" descr="logo-terror.jpg (222×264)"/>
          <p:cNvPicPr>
            <a:picLocks noChangeAspect="1" noChangeArrowheads="1"/>
          </p:cNvPicPr>
          <p:nvPr userDrawn="1"/>
        </p:nvPicPr>
        <p:blipFill>
          <a:blip r:embed="rId13" cstate="print"/>
          <a:srcRect b="16956"/>
          <a:stretch>
            <a:fillRect/>
          </a:stretch>
        </p:blipFill>
        <p:spPr bwMode="auto">
          <a:xfrm>
            <a:off x="7236296" y="188640"/>
            <a:ext cx="1604141" cy="1584176"/>
          </a:xfrm>
          <a:prstGeom prst="ellipse">
            <a:avLst/>
          </a:prstGeom>
          <a:noFill/>
        </p:spPr>
      </p:pic>
    </p:spTree>
  </p:cSld>
  <p:clrMap bg1="dk1" tx1="lt1" bg2="dk2"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fontAlgn="base">
        <a:spcBef>
          <a:spcPct val="0"/>
        </a:spcBef>
        <a:spcAft>
          <a:spcPct val="0"/>
        </a:spcAft>
        <a:defRPr sz="4400" b="1" kern="1200">
          <a:solidFill>
            <a:srgbClr val="FF0000"/>
          </a:solidFill>
          <a:latin typeface="+mj-lt"/>
          <a:ea typeface="+mj-ea"/>
          <a:cs typeface="+mj-cs"/>
        </a:defRPr>
      </a:lvl1pPr>
      <a:lvl2pPr algn="ctr" rtl="0" fontAlgn="base">
        <a:spcBef>
          <a:spcPct val="0"/>
        </a:spcBef>
        <a:spcAft>
          <a:spcPct val="0"/>
        </a:spcAft>
        <a:defRPr sz="4400" b="1">
          <a:solidFill>
            <a:srgbClr val="FF0000"/>
          </a:solidFill>
          <a:latin typeface="Times New Roman" pitchFamily="18" charset="0"/>
        </a:defRPr>
      </a:lvl2pPr>
      <a:lvl3pPr algn="ctr" rtl="0" fontAlgn="base">
        <a:spcBef>
          <a:spcPct val="0"/>
        </a:spcBef>
        <a:spcAft>
          <a:spcPct val="0"/>
        </a:spcAft>
        <a:defRPr sz="4400" b="1">
          <a:solidFill>
            <a:srgbClr val="FF0000"/>
          </a:solidFill>
          <a:latin typeface="Times New Roman" pitchFamily="18" charset="0"/>
        </a:defRPr>
      </a:lvl3pPr>
      <a:lvl4pPr algn="ctr" rtl="0" fontAlgn="base">
        <a:spcBef>
          <a:spcPct val="0"/>
        </a:spcBef>
        <a:spcAft>
          <a:spcPct val="0"/>
        </a:spcAft>
        <a:defRPr sz="4400" b="1">
          <a:solidFill>
            <a:srgbClr val="FF0000"/>
          </a:solidFill>
          <a:latin typeface="Times New Roman" pitchFamily="18" charset="0"/>
        </a:defRPr>
      </a:lvl4pPr>
      <a:lvl5pPr algn="ctr" rtl="0" fontAlgn="base">
        <a:spcBef>
          <a:spcPct val="0"/>
        </a:spcBef>
        <a:spcAft>
          <a:spcPct val="0"/>
        </a:spcAft>
        <a:defRPr sz="4400" b="1">
          <a:solidFill>
            <a:srgbClr val="FF0000"/>
          </a:solidFill>
          <a:latin typeface="Times New Roman" pitchFamily="18" charset="0"/>
        </a:defRPr>
      </a:lvl5pPr>
      <a:lvl6pPr marL="457200" algn="ctr" rtl="0" fontAlgn="base">
        <a:spcBef>
          <a:spcPct val="0"/>
        </a:spcBef>
        <a:spcAft>
          <a:spcPct val="0"/>
        </a:spcAft>
        <a:defRPr sz="4400" b="1">
          <a:solidFill>
            <a:srgbClr val="FF0000"/>
          </a:solidFill>
          <a:latin typeface="Times New Roman" pitchFamily="18" charset="0"/>
        </a:defRPr>
      </a:lvl6pPr>
      <a:lvl7pPr marL="914400" algn="ctr" rtl="0" fontAlgn="base">
        <a:spcBef>
          <a:spcPct val="0"/>
        </a:spcBef>
        <a:spcAft>
          <a:spcPct val="0"/>
        </a:spcAft>
        <a:defRPr sz="4400" b="1">
          <a:solidFill>
            <a:srgbClr val="FF0000"/>
          </a:solidFill>
          <a:latin typeface="Times New Roman" pitchFamily="18" charset="0"/>
        </a:defRPr>
      </a:lvl7pPr>
      <a:lvl8pPr marL="1371600" algn="ctr" rtl="0" fontAlgn="base">
        <a:spcBef>
          <a:spcPct val="0"/>
        </a:spcBef>
        <a:spcAft>
          <a:spcPct val="0"/>
        </a:spcAft>
        <a:defRPr sz="4400" b="1">
          <a:solidFill>
            <a:srgbClr val="FF0000"/>
          </a:solidFill>
          <a:latin typeface="Times New Roman" pitchFamily="18" charset="0"/>
        </a:defRPr>
      </a:lvl8pPr>
      <a:lvl9pPr marL="1828800" algn="ctr" rtl="0" fontAlgn="base">
        <a:spcBef>
          <a:spcPct val="0"/>
        </a:spcBef>
        <a:spcAft>
          <a:spcPct val="0"/>
        </a:spcAft>
        <a:defRPr sz="4400" b="1">
          <a:solidFill>
            <a:srgbClr val="FF0000"/>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b="1"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rtl="0" fontAlgn="base">
        <a:spcBef>
          <a:spcPct val="20000"/>
        </a:spcBef>
        <a:spcAft>
          <a:spcPct val="0"/>
        </a:spcAft>
        <a:buFont typeface="Arial" charset="0"/>
        <a:buChar char="–"/>
        <a:defRPr sz="2800" b="1"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rtl="0" fontAlgn="base">
        <a:spcBef>
          <a:spcPct val="20000"/>
        </a:spcBef>
        <a:spcAft>
          <a:spcPct val="0"/>
        </a:spcAft>
        <a:buFont typeface="Arial" charset="0"/>
        <a:buChar char="•"/>
        <a:defRPr sz="2400" b="1"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rtl="0" fontAlgn="base">
        <a:spcBef>
          <a:spcPct val="20000"/>
        </a:spcBef>
        <a:spcAft>
          <a:spcPct val="0"/>
        </a:spcAft>
        <a:buFont typeface="Arial" charset="0"/>
        <a:buChar char="–"/>
        <a:defRPr sz="2000" b="1"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rtl="0" fontAlgn="base">
        <a:spcBef>
          <a:spcPct val="20000"/>
        </a:spcBef>
        <a:spcAft>
          <a:spcPct val="0"/>
        </a:spcAft>
        <a:buFont typeface="Arial" charset="0"/>
        <a:buChar char="»"/>
        <a:defRPr sz="2000" b="1"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ocs.cntd.ru/document/420208800" TargetMode="External"/><Relationship Id="rId2" Type="http://schemas.openxmlformats.org/officeDocument/2006/relationships/hyperlink" Target="http://docs.cntd.ru/document/902388878" TargetMode="External"/><Relationship Id="rId1" Type="http://schemas.openxmlformats.org/officeDocument/2006/relationships/slideLayout" Target="../slideLayouts/slideLayout2.xml"/><Relationship Id="rId4" Type="http://schemas.openxmlformats.org/officeDocument/2006/relationships/hyperlink" Target="http://docs.cntd.ru/document/901990043"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kazanartschool.ru/images/raboti%20stydentov/ekstremizmy_net/leonova.jpg" TargetMode="External"/><Relationship Id="rId13" Type="http://schemas.openxmlformats.org/officeDocument/2006/relationships/hyperlink" Target="http://m6.paperblog.com/i/42/422376/-T-684rSS.jpeg" TargetMode="External"/><Relationship Id="rId18" Type="http://schemas.openxmlformats.org/officeDocument/2006/relationships/hyperlink" Target="http://spacecoastdaily.com/wp-content/uploads/2013/04/phone-scam-shutterstock_95818504.jpg" TargetMode="External"/><Relationship Id="rId3" Type="http://schemas.openxmlformats.org/officeDocument/2006/relationships/hyperlink" Target="http://www.ekstremizm.ru/publikacii/item/659-propaganda-ekstremizma-v-seti-internet" TargetMode="External"/><Relationship Id="rId7" Type="http://schemas.openxmlformats.org/officeDocument/2006/relationships/hyperlink" Target="http://www.molodezh79.ru/novosti/item/4676-kak-ne-popastiy-v-lapiy-terrorista-i-yekstremista" TargetMode="External"/><Relationship Id="rId12" Type="http://schemas.openxmlformats.org/officeDocument/2006/relationships/hyperlink" Target="http://img.tumix.ru/common-1200x700/data/content/3508.HHH.jpg" TargetMode="External"/><Relationship Id="rId17" Type="http://schemas.openxmlformats.org/officeDocument/2006/relationships/hyperlink" Target="http://ugnovosti.ru/upload/iblock/307/3073e16d3b14eed2f30fa9a14abbbea6.jpg" TargetMode="External"/><Relationship Id="rId2" Type="http://schemas.openxmlformats.org/officeDocument/2006/relationships/hyperlink" Target="http://e-notabene.ru/nb/article_12386.html" TargetMode="External"/><Relationship Id="rId16" Type="http://schemas.openxmlformats.org/officeDocument/2006/relationships/hyperlink" Target="http://www.tesn.gorodnews.ru/gorod/img/11286.jpg" TargetMode="External"/><Relationship Id="rId20" Type="http://schemas.openxmlformats.org/officeDocument/2006/relationships/hyperlink" Target="http://mail.baq.kz/foto/2f269f25bc8fb0661dc113ff2e54b17e.jpg" TargetMode="External"/><Relationship Id="rId1" Type="http://schemas.openxmlformats.org/officeDocument/2006/relationships/slideLayout" Target="../slideLayouts/slideLayout2.xml"/><Relationship Id="rId6" Type="http://schemas.openxmlformats.org/officeDocument/2006/relationships/hyperlink" Target="http://molinfocenter.ru/creation/young-about/462-ekstremizm" TargetMode="External"/><Relationship Id="rId11" Type="http://schemas.openxmlformats.org/officeDocument/2006/relationships/hyperlink" Target="http://komiinform.ru/content/image-news/130721/!.jpg" TargetMode="External"/><Relationship Id="rId5" Type="http://schemas.openxmlformats.org/officeDocument/2006/relationships/hyperlink" Target="http://docs.cntd.ru/document/901823502" TargetMode="External"/><Relationship Id="rId15" Type="http://schemas.openxmlformats.org/officeDocument/2006/relationships/hyperlink" Target="http://www.altyn-orda.kz/uploads/%D0%A4%D0%9E%D0%A2%D0%9E-%D1%8D%D0%BA%D1%81%D1%82%D1%80%D0%B5%D0%BC%D0%B8%D0%B7%D0%BC.jpg" TargetMode="External"/><Relationship Id="rId10" Type="http://schemas.openxmlformats.org/officeDocument/2006/relationships/hyperlink" Target="http://www.stolica.onego.ru/resources/i135289-contentImage1_1-original.jpg" TargetMode="External"/><Relationship Id="rId19" Type="http://schemas.openxmlformats.org/officeDocument/2006/relationships/hyperlink" Target="http://www.defaiya.com/sites/default/files/images/stories/2013/heavy-cyber-attacks-hit-key-saudi-government-sites.jpg" TargetMode="External"/><Relationship Id="rId4" Type="http://schemas.openxmlformats.org/officeDocument/2006/relationships/hyperlink" Target="http://www.moluch.ru/archive/76/13119/" TargetMode="External"/><Relationship Id="rId9" Type="http://schemas.openxmlformats.org/officeDocument/2006/relationships/hyperlink" Target="http://pricom.kz/images/2013/08/logo-terror.jpg" TargetMode="External"/><Relationship Id="rId14" Type="http://schemas.openxmlformats.org/officeDocument/2006/relationships/hyperlink" Target="http://uman.info/img/timthumb.php?src=/img/uploads/images/news/1.03.-31.03/images(5).jpg&amp;w=40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docs.cntd.ru/document/90238887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docs.cntd.ru/document/90205338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pg (640×480)"/>
          <p:cNvPicPr>
            <a:picLocks noChangeAspect="1" noChangeArrowheads="1"/>
          </p:cNvPicPr>
          <p:nvPr/>
        </p:nvPicPr>
        <p:blipFill>
          <a:blip r:embed="rId2" cstate="print"/>
          <a:srcRect l="70624"/>
          <a:stretch>
            <a:fillRect/>
          </a:stretch>
        </p:blipFill>
        <p:spPr bwMode="auto">
          <a:xfrm flipH="1">
            <a:off x="4644008" y="188640"/>
            <a:ext cx="1332657" cy="3402379"/>
          </a:xfrm>
          <a:prstGeom prst="rect">
            <a:avLst/>
          </a:prstGeom>
          <a:noFill/>
          <a:effectLst>
            <a:reflection blurRad="6350" stA="50000" endA="295" endPos="92000" dist="101600" dir="5400000" sy="-100000" algn="bl" rotWithShape="0"/>
          </a:effectLst>
        </p:spPr>
      </p:pic>
      <p:sp>
        <p:nvSpPr>
          <p:cNvPr id="2" name="Заголовок 1"/>
          <p:cNvSpPr>
            <a:spLocks noGrp="1"/>
          </p:cNvSpPr>
          <p:nvPr>
            <p:ph type="ctrTitle"/>
          </p:nvPr>
        </p:nvSpPr>
        <p:spPr>
          <a:xfrm>
            <a:off x="1187450" y="2852738"/>
            <a:ext cx="6985000" cy="1296987"/>
          </a:xfrm>
          <a:ln>
            <a:solidFill>
              <a:schemeClr val="bg1">
                <a:lumMod val="85000"/>
                <a:lumOff val="15000"/>
              </a:schemeClr>
            </a:solidFill>
          </a:ln>
        </p:spPr>
        <p:txBody>
          <a:bodyPr rtlCol="0">
            <a:normAutofit/>
          </a:bodyPr>
          <a:lstStyle/>
          <a:p>
            <a:pPr fontAlgn="auto">
              <a:spcAft>
                <a:spcPts val="0"/>
              </a:spcAft>
              <a:defRPr/>
            </a:pPr>
            <a:r>
              <a:rPr lang="ru-RU" dirty="0"/>
              <a:t>Экстремизм в Интернете</a:t>
            </a:r>
          </a:p>
        </p:txBody>
      </p:sp>
      <p:sp>
        <p:nvSpPr>
          <p:cNvPr id="3" name="Подзаголовок 2"/>
          <p:cNvSpPr>
            <a:spLocks noGrp="1"/>
          </p:cNvSpPr>
          <p:nvPr>
            <p:ph type="subTitle" idx="1"/>
          </p:nvPr>
        </p:nvSpPr>
        <p:spPr>
          <a:xfrm>
            <a:off x="971550" y="4500570"/>
            <a:ext cx="5243524" cy="1928826"/>
          </a:xfrm>
        </p:spPr>
        <p:txBody>
          <a:bodyPr>
            <a:normAutofit lnSpcReduction="10000"/>
          </a:bodyPr>
          <a:lstStyle/>
          <a:p>
            <a:pPr fontAlgn="auto">
              <a:spcAft>
                <a:spcPts val="0"/>
              </a:spcAft>
              <a:buFont typeface="Arial" pitchFamily="34" charset="0"/>
              <a:buNone/>
              <a:defRPr/>
            </a:pPr>
            <a:r>
              <a:rPr lang="ru-RU" dirty="0" smtClean="0">
                <a:solidFill>
                  <a:schemeClr val="bg1"/>
                </a:solidFill>
              </a:rPr>
              <a:t>Подготовила: Воспитательная служба ГБПОУ РД «Аграрный колледж» </a:t>
            </a:r>
            <a:r>
              <a:rPr lang="ru-RU" dirty="0" err="1" smtClean="0">
                <a:solidFill>
                  <a:schemeClr val="bg1"/>
                </a:solidFill>
              </a:rPr>
              <a:t>г.Даг.Огни</a:t>
            </a:r>
            <a:endParaRPr lang="ru-RU"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a:normAutofit fontScale="70000" lnSpcReduction="20000"/>
          </a:bodyPr>
          <a:lstStyle/>
          <a:p>
            <a:pPr fontAlgn="auto">
              <a:spcAft>
                <a:spcPts val="0"/>
              </a:spcAft>
              <a:buFont typeface="Arial" pitchFamily="34" charset="0"/>
              <a:buChar char="•"/>
              <a:defRPr/>
            </a:pPr>
            <a:r>
              <a:rPr lang="ru-RU" dirty="0"/>
              <a:t>3) экстремистские материалы </a:t>
            </a:r>
            <a:r>
              <a:rPr lang="ru-RU" dirty="0" smtClean="0"/>
              <a:t>– </a:t>
            </a:r>
          </a:p>
          <a:p>
            <a:pPr fontAlgn="auto">
              <a:spcAft>
                <a:spcPts val="0"/>
              </a:spcAft>
              <a:buFont typeface="Arial" pitchFamily="34" charset="0"/>
              <a:buChar char="•"/>
              <a:defRPr/>
            </a:pPr>
            <a:r>
              <a:rPr lang="ru-RU" dirty="0" smtClean="0"/>
              <a:t>предназначенные </a:t>
            </a:r>
            <a:r>
              <a:rPr lang="ru-RU" dirty="0"/>
              <a:t>для обнародования документы либо информация на иных носителях, призывающие к осуществлению экстремистской деятельности либо обосновывающие или оправдывающие необходимость осуществления такой деятельности, в том числе труды руководителей национал-социалистской рабочей партии Германии, фашистской партии Италии, публикации, обосновывающие или оправдывающие национальное и (или) расовое превосходство либо оправдывающие практику совершения военных или иных преступлений, направленных на полное или частичное уничтожение какой-либо этнической, социальной, расовой, национальной или религиозной группы;</a:t>
            </a:r>
            <a:br>
              <a:rPr lang="ru-RU" dirty="0"/>
            </a:br>
            <a:endParaRPr lang="ru-RU" dirty="0"/>
          </a:p>
          <a:p>
            <a:pPr fontAlgn="auto">
              <a:spcAft>
                <a:spcPts val="0"/>
              </a:spcAft>
              <a:buFont typeface="Arial" pitchFamily="34" charset="0"/>
              <a:buChar char="•"/>
              <a:defRPr/>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a:normAutofit fontScale="62500" lnSpcReduction="20000"/>
          </a:bodyPr>
          <a:lstStyle/>
          <a:p>
            <a:pPr fontAlgn="auto">
              <a:spcAft>
                <a:spcPts val="0"/>
              </a:spcAft>
              <a:buFont typeface="Arial" pitchFamily="34" charset="0"/>
              <a:buChar char="•"/>
              <a:defRPr/>
            </a:pPr>
            <a:r>
              <a:rPr lang="ru-RU" dirty="0"/>
              <a:t>4) символика экстремистской организации - символика, описание которой содержится в учредительных документах организации, в отношении которой по основаниям, предусмотренным настоящим Федеральным законом, судом принято вступившее в законную силу решение о ликвидации или запрете деятельности в связи с осуществлением экстремистской деятельности.</a:t>
            </a:r>
            <a:br>
              <a:rPr lang="ru-RU" dirty="0"/>
            </a:br>
            <a:r>
              <a:rPr lang="ru-RU" dirty="0"/>
              <a:t>(Пункт дополнительно включен с 6 января 2013 года </a:t>
            </a:r>
            <a:r>
              <a:rPr lang="ru-RU" u="sng" dirty="0">
                <a:hlinkClick r:id="rId2"/>
              </a:rPr>
              <a:t>Федеральным законом от 25 декабря 2012 года N 255-ФЗ</a:t>
            </a:r>
            <a:r>
              <a:rPr lang="ru-RU" dirty="0"/>
              <a:t>; в редакции, введенной в действие со 2 августа 2014 года </a:t>
            </a:r>
            <a:r>
              <a:rPr lang="ru-RU" u="sng" dirty="0">
                <a:hlinkClick r:id="rId3"/>
              </a:rPr>
              <a:t>Федеральным законом от 21 июля 2014 года N 236-ФЗ</a:t>
            </a:r>
            <a:r>
              <a:rPr lang="ru-RU" dirty="0"/>
              <a:t>.</a:t>
            </a:r>
          </a:p>
          <a:p>
            <a:pPr fontAlgn="auto">
              <a:spcAft>
                <a:spcPts val="0"/>
              </a:spcAft>
              <a:buFont typeface="Arial" pitchFamily="34" charset="0"/>
              <a:buChar char="•"/>
              <a:defRPr/>
            </a:pPr>
            <a:r>
              <a:rPr lang="ru-RU" dirty="0"/>
              <a:t>(Статья в редакции, введенной в действие с 9 августа 2006 года </a:t>
            </a:r>
            <a:r>
              <a:rPr lang="ru-RU" u="sng" dirty="0">
                <a:hlinkClick r:id="rId4"/>
              </a:rPr>
              <a:t>Федеральным законом от 27 июля 2006 года N 148-ФЗ</a:t>
            </a:r>
            <a:r>
              <a:rPr lang="ru-RU" dirty="0"/>
              <a:t>.</a:t>
            </a:r>
            <a:br>
              <a:rPr lang="ru-RU" dirty="0"/>
            </a:br>
            <a:endParaRPr lang="ru-RU" dirty="0"/>
          </a:p>
          <a:p>
            <a:pPr fontAlgn="auto">
              <a:spcAft>
                <a:spcPts val="0"/>
              </a:spcAft>
              <a:buFont typeface="Arial" pitchFamily="34" charset="0"/>
              <a:buNone/>
              <a:defRPr/>
            </a:pPr>
            <a:r>
              <a:rPr lang="ru-RU" dirty="0"/>
              <a:t/>
            </a:r>
            <a:br>
              <a:rPr lang="ru-RU" dirty="0"/>
            </a:br>
            <a:r>
              <a:rPr lang="ru-RU" dirty="0"/>
              <a:t/>
            </a:r>
            <a:br>
              <a:rPr lang="ru-RU" dirty="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457200" y="274638"/>
            <a:ext cx="6851650" cy="1143000"/>
          </a:xfrm>
        </p:spPr>
        <p:txBody>
          <a:bodyPr/>
          <a:lstStyle/>
          <a:p>
            <a:r>
              <a:rPr lang="ru-RU" smtClean="0"/>
              <a:t>Современный интернет</a:t>
            </a:r>
          </a:p>
        </p:txBody>
      </p:sp>
      <p:graphicFrame>
        <p:nvGraphicFramePr>
          <p:cNvPr id="4" name="Содержимое 3"/>
          <p:cNvGraphicFramePr>
            <a:graphicFrameLocks noGrp="1"/>
          </p:cNvGraphicFramePr>
          <p:nvPr>
            <p:ph idx="1"/>
          </p:nvPr>
        </p:nvGraphicFramePr>
        <p:xfrm>
          <a:off x="457200" y="1772815"/>
          <a:ext cx="7643192" cy="273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9" name="Picture 2" descr="11286.jpg (700×450)"/>
          <p:cNvPicPr>
            <a:picLocks noChangeAspect="1" noChangeArrowheads="1"/>
          </p:cNvPicPr>
          <p:nvPr/>
        </p:nvPicPr>
        <p:blipFill>
          <a:blip r:embed="rId6"/>
          <a:srcRect/>
          <a:stretch>
            <a:fillRect/>
          </a:stretch>
        </p:blipFill>
        <p:spPr bwMode="auto">
          <a:xfrm>
            <a:off x="3276600" y="4581525"/>
            <a:ext cx="2800350" cy="1800225"/>
          </a:xfrm>
          <a:prstGeom prst="rect">
            <a:avLst/>
          </a:prstGeom>
          <a:noFill/>
          <a:ln w="9525">
            <a:noFill/>
            <a:miter lim="800000"/>
            <a:headEnd/>
            <a:tailEnd/>
          </a:ln>
        </p:spPr>
      </p:pic>
      <p:pic>
        <p:nvPicPr>
          <p:cNvPr id="24580" name="Picture 4" descr="3073e16d3b14eed2f30fa9a14abbbea6.jpg (467×318)"/>
          <p:cNvPicPr>
            <a:picLocks noChangeAspect="1" noChangeArrowheads="1"/>
          </p:cNvPicPr>
          <p:nvPr/>
        </p:nvPicPr>
        <p:blipFill>
          <a:blip r:embed="rId7"/>
          <a:srcRect/>
          <a:stretch>
            <a:fillRect/>
          </a:stretch>
        </p:blipFill>
        <p:spPr bwMode="auto">
          <a:xfrm>
            <a:off x="468313" y="4581525"/>
            <a:ext cx="2643187" cy="1800225"/>
          </a:xfrm>
          <a:prstGeom prst="rect">
            <a:avLst/>
          </a:prstGeom>
          <a:noFill/>
          <a:ln w="9525">
            <a:noFill/>
            <a:miter lim="800000"/>
            <a:headEnd/>
            <a:tailEnd/>
          </a:ln>
        </p:spPr>
      </p:pic>
      <p:pic>
        <p:nvPicPr>
          <p:cNvPr id="24581" name="Рисунок 6" descr="-T-684rSS.jpeg (340×230)"/>
          <p:cNvPicPr>
            <a:picLocks noChangeAspect="1" noChangeArrowheads="1"/>
          </p:cNvPicPr>
          <p:nvPr/>
        </p:nvPicPr>
        <p:blipFill>
          <a:blip r:embed="rId8"/>
          <a:srcRect l="5534" r="5542"/>
          <a:stretch>
            <a:fillRect/>
          </a:stretch>
        </p:blipFill>
        <p:spPr bwMode="auto">
          <a:xfrm>
            <a:off x="6300788" y="4652963"/>
            <a:ext cx="2232025" cy="17287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635750" cy="1570037"/>
          </a:xfrm>
        </p:spPr>
        <p:txBody>
          <a:bodyPr rtlCol="0">
            <a:normAutofit fontScale="90000"/>
          </a:bodyPr>
          <a:lstStyle/>
          <a:p>
            <a:pPr fontAlgn="auto">
              <a:spcAft>
                <a:spcPts val="0"/>
              </a:spcAft>
              <a:defRPr/>
            </a:pPr>
            <a:r>
              <a:rPr lang="ru-RU" dirty="0" err="1" smtClean="0"/>
              <a:t>Онлайн-деятельность</a:t>
            </a:r>
            <a:r>
              <a:rPr lang="ru-RU" dirty="0" smtClean="0"/>
              <a:t> террористических организаций</a:t>
            </a:r>
            <a:endParaRPr lang="ru-RU" dirty="0"/>
          </a:p>
        </p:txBody>
      </p:sp>
      <p:sp>
        <p:nvSpPr>
          <p:cNvPr id="3" name="Содержимое 2"/>
          <p:cNvSpPr>
            <a:spLocks noGrp="1"/>
          </p:cNvSpPr>
          <p:nvPr>
            <p:ph idx="1"/>
          </p:nvPr>
        </p:nvSpPr>
        <p:spPr>
          <a:xfrm>
            <a:off x="457200" y="2349500"/>
            <a:ext cx="8229600" cy="2159000"/>
          </a:xfrm>
        </p:spPr>
        <p:txBody>
          <a:bodyPr>
            <a:normAutofit fontScale="77500" lnSpcReduction="20000"/>
          </a:bodyPr>
          <a:lstStyle/>
          <a:p>
            <a:pPr fontAlgn="auto">
              <a:spcAft>
                <a:spcPts val="0"/>
              </a:spcAft>
              <a:buFont typeface="Arial" pitchFamily="34" charset="0"/>
              <a:buChar char="•"/>
              <a:defRPr/>
            </a:pPr>
            <a:r>
              <a:rPr lang="ru-RU" dirty="0" smtClean="0"/>
              <a:t>«</a:t>
            </a:r>
            <a:r>
              <a:rPr lang="ru-RU" dirty="0"/>
              <a:t>Аль-Каида» (это первая из известных экстремистских организаций, которая стала активно использовать интернет в своей деятельности). Активисты Аль-Каиды занимаются в интернете пропагандой, вербовкой, сбором средств – эти технологии у них давно отточены до автоматизма.</a:t>
            </a:r>
          </a:p>
        </p:txBody>
      </p:sp>
      <p:sp>
        <p:nvSpPr>
          <p:cNvPr id="25603" name="Прямоугольник 3"/>
          <p:cNvSpPr>
            <a:spLocks noChangeArrowheads="1"/>
          </p:cNvSpPr>
          <p:nvPr/>
        </p:nvSpPr>
        <p:spPr bwMode="auto">
          <a:xfrm>
            <a:off x="468313" y="4797425"/>
            <a:ext cx="4572000" cy="1754188"/>
          </a:xfrm>
          <a:prstGeom prst="rect">
            <a:avLst/>
          </a:prstGeom>
          <a:noFill/>
          <a:ln w="9525">
            <a:solidFill>
              <a:schemeClr val="tx1"/>
            </a:solidFill>
            <a:miter lim="800000"/>
            <a:headEnd/>
            <a:tailEnd/>
          </a:ln>
        </p:spPr>
        <p:txBody>
          <a:bodyPr>
            <a:spAutoFit/>
          </a:bodyPr>
          <a:lstStyle/>
          <a:p>
            <a:pPr algn="ctr"/>
            <a:r>
              <a:rPr lang="ru-RU" b="1">
                <a:latin typeface="Times New Roman" pitchFamily="18" charset="0"/>
              </a:rPr>
              <a:t>Аль-Каида</a:t>
            </a:r>
          </a:p>
          <a:p>
            <a:pPr algn="ctr"/>
            <a:r>
              <a:rPr lang="ru-RU">
                <a:latin typeface="Times New Roman" pitchFamily="18" charset="0"/>
              </a:rPr>
              <a:t>Международная террористическая организация исламских фундаменталистов. Осуществляет боевые операции по всему миру. </a:t>
            </a:r>
          </a:p>
          <a:p>
            <a:r>
              <a:rPr lang="ru-RU">
                <a:latin typeface="Times New Roman" pitchFamily="18" charset="0"/>
              </a:rPr>
              <a:t>Создана в 1988 году Усамой бин Ладеном.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418263" cy="1570037"/>
          </a:xfrm>
        </p:spPr>
        <p:txBody>
          <a:bodyPr rtlCol="0">
            <a:normAutofit fontScale="90000"/>
          </a:bodyPr>
          <a:lstStyle/>
          <a:p>
            <a:pPr fontAlgn="auto">
              <a:spcAft>
                <a:spcPts val="0"/>
              </a:spcAft>
              <a:defRPr/>
            </a:pPr>
            <a:r>
              <a:rPr lang="ru-RU" dirty="0" err="1" smtClean="0"/>
              <a:t>Онлайн-деятельность</a:t>
            </a:r>
            <a:r>
              <a:rPr lang="ru-RU" dirty="0" smtClean="0"/>
              <a:t> террористических организаций</a:t>
            </a:r>
            <a:endParaRPr lang="ru-RU" dirty="0"/>
          </a:p>
        </p:txBody>
      </p:sp>
      <p:sp>
        <p:nvSpPr>
          <p:cNvPr id="3" name="Содержимое 2"/>
          <p:cNvSpPr>
            <a:spLocks noGrp="1"/>
          </p:cNvSpPr>
          <p:nvPr>
            <p:ph idx="1"/>
          </p:nvPr>
        </p:nvSpPr>
        <p:spPr>
          <a:xfrm>
            <a:off x="457200" y="2060575"/>
            <a:ext cx="8229600" cy="2952750"/>
          </a:xfrm>
        </p:spPr>
        <p:txBody>
          <a:bodyPr>
            <a:normAutofit fontScale="77500" lnSpcReduction="20000"/>
          </a:bodyPr>
          <a:lstStyle/>
          <a:p>
            <a:pPr fontAlgn="auto">
              <a:spcAft>
                <a:spcPts val="0"/>
              </a:spcAft>
              <a:buFont typeface="Arial" pitchFamily="34" charset="0"/>
              <a:buChar char="•"/>
              <a:defRPr/>
            </a:pPr>
            <a:r>
              <a:rPr lang="ru-RU" dirty="0" smtClean="0"/>
              <a:t>«Воины </a:t>
            </a:r>
            <a:r>
              <a:rPr lang="ru-RU" dirty="0" err="1"/>
              <a:t>медиа-джихада</a:t>
            </a:r>
            <a:r>
              <a:rPr lang="ru-RU" dirty="0"/>
              <a:t>» - специально обученные люди, которые сидят в «</a:t>
            </a:r>
            <a:r>
              <a:rPr lang="ru-RU" dirty="0" err="1"/>
              <a:t>Фейсбуке</a:t>
            </a:r>
            <a:r>
              <a:rPr lang="ru-RU" dirty="0"/>
              <a:t>» и других социальных сетях, и, участвуя в нейтральных обсуждениях, незаметно пропагандируют свои взгляды. Уже подсчитано, что их стараниями ряды Аль-Каиды ежегодно пополняются на несколько сотен боевиков. </a:t>
            </a:r>
            <a:endParaRPr lang="ru-RU" dirty="0" smtClean="0"/>
          </a:p>
          <a:p>
            <a:pPr fontAlgn="auto">
              <a:spcAft>
                <a:spcPts val="0"/>
              </a:spcAft>
              <a:buFont typeface="Arial" pitchFamily="34" charset="0"/>
              <a:buChar char="•"/>
              <a:defRPr/>
            </a:pPr>
            <a:r>
              <a:rPr lang="ru-RU" dirty="0" smtClean="0"/>
              <a:t>Так </a:t>
            </a:r>
            <a:r>
              <a:rPr lang="ru-RU" dirty="0"/>
              <a:t>что, общение в интернете не так безобидно, как может показаться на первый </a:t>
            </a:r>
            <a:r>
              <a:rPr lang="ru-RU" dirty="0" smtClean="0"/>
              <a:t>взгляд!</a:t>
            </a:r>
            <a:endParaRPr lang="ru-RU" dirty="0"/>
          </a:p>
          <a:p>
            <a:pPr fontAlgn="auto">
              <a:spcAft>
                <a:spcPts val="0"/>
              </a:spcAft>
              <a:buFont typeface="Arial" pitchFamily="34" charset="0"/>
              <a:buChar char="•"/>
              <a:defRPr/>
            </a:pPr>
            <a:endParaRPr lang="ru-RU" dirty="0"/>
          </a:p>
        </p:txBody>
      </p:sp>
      <p:pic>
        <p:nvPicPr>
          <p:cNvPr id="26627" name="Picture 2" descr="heavy-cyber-attacks-hit-key-saudi-government-sites.jpg (800×600)"/>
          <p:cNvPicPr>
            <a:picLocks noChangeAspect="1" noChangeArrowheads="1"/>
          </p:cNvPicPr>
          <p:nvPr/>
        </p:nvPicPr>
        <p:blipFill>
          <a:blip r:embed="rId2"/>
          <a:srcRect/>
          <a:stretch>
            <a:fillRect/>
          </a:stretch>
        </p:blipFill>
        <p:spPr bwMode="auto">
          <a:xfrm>
            <a:off x="4211638" y="5084763"/>
            <a:ext cx="2065337" cy="15478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23088" cy="1143000"/>
          </a:xfrm>
        </p:spPr>
        <p:txBody>
          <a:bodyPr rtlCol="0">
            <a:normAutofit fontScale="90000"/>
          </a:bodyPr>
          <a:lstStyle/>
          <a:p>
            <a:pPr fontAlgn="auto">
              <a:spcAft>
                <a:spcPts val="0"/>
              </a:spcAft>
              <a:defRPr/>
            </a:pPr>
            <a:r>
              <a:rPr lang="ru-RU" dirty="0"/>
              <a:t>Основные методы пропаганды:</a:t>
            </a:r>
          </a:p>
        </p:txBody>
      </p:sp>
      <p:sp>
        <p:nvSpPr>
          <p:cNvPr id="3" name="Содержимое 2"/>
          <p:cNvSpPr>
            <a:spLocks noGrp="1"/>
          </p:cNvSpPr>
          <p:nvPr>
            <p:ph idx="1"/>
          </p:nvPr>
        </p:nvSpPr>
        <p:spPr>
          <a:xfrm>
            <a:off x="457200" y="1773238"/>
            <a:ext cx="8229600" cy="2160587"/>
          </a:xfrm>
        </p:spPr>
        <p:txBody>
          <a:bodyPr/>
          <a:lstStyle/>
          <a:p>
            <a:pPr fontAlgn="auto">
              <a:spcAft>
                <a:spcPts val="0"/>
              </a:spcAft>
              <a:buFont typeface="Arial" pitchFamily="34" charset="0"/>
              <a:buChar char="•"/>
              <a:defRPr/>
            </a:pPr>
            <a:r>
              <a:rPr lang="ru-RU" dirty="0" smtClean="0"/>
              <a:t>Заведомо  </a:t>
            </a:r>
            <a:r>
              <a:rPr lang="ru-RU" dirty="0"/>
              <a:t>ложное истолкование истории. Этот метод нацелен на постепенное изменение общественного мировоззрения.</a:t>
            </a:r>
          </a:p>
        </p:txBody>
      </p:sp>
      <p:pic>
        <p:nvPicPr>
          <p:cNvPr id="27651" name="Picture 2" descr="x868_15.jpg (450×296)"/>
          <p:cNvPicPr>
            <a:picLocks noChangeAspect="1" noChangeArrowheads="1"/>
          </p:cNvPicPr>
          <p:nvPr/>
        </p:nvPicPr>
        <p:blipFill>
          <a:blip r:embed="rId2"/>
          <a:srcRect/>
          <a:stretch>
            <a:fillRect/>
          </a:stretch>
        </p:blipFill>
        <p:spPr bwMode="auto">
          <a:xfrm>
            <a:off x="2339975" y="3930650"/>
            <a:ext cx="4070350" cy="2678113"/>
          </a:xfrm>
          <a:prstGeom prst="rect">
            <a:avLst/>
          </a:prstGeom>
          <a:noFill/>
          <a:ln w="9525">
            <a:noFill/>
            <a:miter lim="800000"/>
            <a:headEnd/>
            <a:tailEnd/>
          </a:ln>
        </p:spPr>
      </p:pic>
      <p:sp>
        <p:nvSpPr>
          <p:cNvPr id="5" name="Прямоугольник 4"/>
          <p:cNvSpPr/>
          <p:nvPr/>
        </p:nvSpPr>
        <p:spPr>
          <a:xfrm>
            <a:off x="6516216" y="4797152"/>
            <a:ext cx="2066528"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n>
                  <a:solidFill>
                    <a:schemeClr val="bg1"/>
                  </a:solidFill>
                </a:ln>
              </a:rPr>
              <a:t>Якобы Российские танки! </a:t>
            </a:r>
          </a:p>
        </p:txBody>
      </p:sp>
      <p:cxnSp>
        <p:nvCxnSpPr>
          <p:cNvPr id="7" name="Прямая со стрелкой 6"/>
          <p:cNvCxnSpPr/>
          <p:nvPr/>
        </p:nvCxnSpPr>
        <p:spPr>
          <a:xfrm flipH="1">
            <a:off x="5508625" y="5157788"/>
            <a:ext cx="1079500" cy="714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07188" cy="1143000"/>
          </a:xfrm>
        </p:spPr>
        <p:txBody>
          <a:bodyPr rtlCol="0">
            <a:normAutofit fontScale="90000"/>
          </a:bodyPr>
          <a:lstStyle/>
          <a:p>
            <a:pPr fontAlgn="auto">
              <a:spcAft>
                <a:spcPts val="0"/>
              </a:spcAft>
              <a:defRPr/>
            </a:pPr>
            <a:r>
              <a:rPr lang="ru-RU" dirty="0" smtClean="0"/>
              <a:t>Основные методы пропаганды:</a:t>
            </a:r>
            <a:endParaRPr lang="ru-RU" dirty="0"/>
          </a:p>
        </p:txBody>
      </p:sp>
      <p:sp>
        <p:nvSpPr>
          <p:cNvPr id="3" name="Содержимое 2"/>
          <p:cNvSpPr>
            <a:spLocks noGrp="1"/>
          </p:cNvSpPr>
          <p:nvPr>
            <p:ph idx="1"/>
          </p:nvPr>
        </p:nvSpPr>
        <p:spPr/>
        <p:txBody>
          <a:bodyPr>
            <a:normAutofit fontScale="77500" lnSpcReduction="20000"/>
          </a:bodyPr>
          <a:lstStyle/>
          <a:p>
            <a:pPr fontAlgn="auto">
              <a:spcAft>
                <a:spcPts val="0"/>
              </a:spcAft>
              <a:buFont typeface="Arial" pitchFamily="34" charset="0"/>
              <a:buChar char="•"/>
              <a:defRPr/>
            </a:pPr>
            <a:r>
              <a:rPr lang="ru-RU" dirty="0" smtClean="0"/>
              <a:t>Создание  </a:t>
            </a:r>
            <a:r>
              <a:rPr lang="ru-RU" dirty="0"/>
              <a:t>эффекта присутствия</a:t>
            </a:r>
            <a:r>
              <a:rPr lang="ru-RU" dirty="0" smtClean="0"/>
              <a:t>.</a:t>
            </a:r>
          </a:p>
          <a:p>
            <a:pPr fontAlgn="auto">
              <a:spcAft>
                <a:spcPts val="0"/>
              </a:spcAft>
              <a:buFont typeface="Arial" pitchFamily="34" charset="0"/>
              <a:buChar char="•"/>
              <a:defRPr/>
            </a:pPr>
            <a:r>
              <a:rPr lang="ru-RU" dirty="0" smtClean="0"/>
              <a:t> </a:t>
            </a:r>
            <a:r>
              <a:rPr lang="ru-RU" dirty="0"/>
              <a:t>Он достигается за счет размещения на </a:t>
            </a:r>
            <a:r>
              <a:rPr lang="ru-RU" dirty="0" err="1"/>
              <a:t>веб-сайтах</a:t>
            </a:r>
            <a:r>
              <a:rPr lang="ru-RU" dirty="0"/>
              <a:t> видеороликов якобы с «места боевых действий». Так, на некоторых сайтах размещают </a:t>
            </a:r>
            <a:r>
              <a:rPr lang="ru-RU" dirty="0" err="1"/>
              <a:t>видеообращения</a:t>
            </a:r>
            <a:r>
              <a:rPr lang="ru-RU" dirty="0"/>
              <a:t> боевиков к молодежи с призывами к вооруженным действиям и террористическим актам, угрозами в адрес «оккупантов» и «</a:t>
            </a:r>
            <a:r>
              <a:rPr lang="ru-RU" dirty="0" err="1"/>
              <a:t>национал-предателей</a:t>
            </a:r>
            <a:r>
              <a:rPr lang="ru-RU" dirty="0"/>
              <a:t>».</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ru-RU" smtClean="0"/>
              <a:t>Основные методы пропаганды:</a:t>
            </a:r>
          </a:p>
        </p:txBody>
      </p:sp>
      <p:sp>
        <p:nvSpPr>
          <p:cNvPr id="3" name="Содержимое 2"/>
          <p:cNvSpPr>
            <a:spLocks noGrp="1"/>
          </p:cNvSpPr>
          <p:nvPr>
            <p:ph idx="1"/>
          </p:nvPr>
        </p:nvSpPr>
        <p:spPr/>
        <p:txBody>
          <a:bodyPr/>
          <a:lstStyle/>
          <a:p>
            <a:pPr fontAlgn="auto">
              <a:spcAft>
                <a:spcPts val="0"/>
              </a:spcAft>
              <a:buFont typeface="Arial" pitchFamily="34" charset="0"/>
              <a:buChar char="•"/>
              <a:defRPr/>
            </a:pPr>
            <a:r>
              <a:rPr lang="ru-RU" dirty="0" smtClean="0"/>
              <a:t>Гиперболизация  </a:t>
            </a:r>
            <a:r>
              <a:rPr lang="ru-RU" dirty="0"/>
              <a:t>негативных черт и неудач противника. Намеренно рисуется неприглядный образ России.</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491288" cy="1143000"/>
          </a:xfrm>
        </p:spPr>
        <p:txBody>
          <a:bodyPr rtlCol="0">
            <a:normAutofit fontScale="90000"/>
          </a:bodyPr>
          <a:lstStyle/>
          <a:p>
            <a:pPr fontAlgn="auto">
              <a:spcAft>
                <a:spcPts val="0"/>
              </a:spcAft>
              <a:defRPr/>
            </a:pPr>
            <a:r>
              <a:rPr lang="ru-RU" dirty="0" smtClean="0"/>
              <a:t>Основные методы пропаганды:</a:t>
            </a:r>
            <a:endParaRPr lang="ru-RU" dirty="0"/>
          </a:p>
        </p:txBody>
      </p:sp>
      <p:sp>
        <p:nvSpPr>
          <p:cNvPr id="3" name="Содержимое 2"/>
          <p:cNvSpPr>
            <a:spLocks noGrp="1"/>
          </p:cNvSpPr>
          <p:nvPr>
            <p:ph idx="1"/>
          </p:nvPr>
        </p:nvSpPr>
        <p:spPr/>
        <p:txBody>
          <a:bodyPr>
            <a:normAutofit fontScale="70000" lnSpcReduction="20000"/>
          </a:bodyPr>
          <a:lstStyle/>
          <a:p>
            <a:pPr fontAlgn="auto">
              <a:spcAft>
                <a:spcPts val="0"/>
              </a:spcAft>
              <a:buFont typeface="Arial" pitchFamily="34" charset="0"/>
              <a:buChar char="•"/>
              <a:defRPr/>
            </a:pPr>
            <a:r>
              <a:rPr lang="ru-RU" dirty="0" smtClean="0"/>
              <a:t>Довольно  </a:t>
            </a:r>
            <a:r>
              <a:rPr lang="ru-RU" dirty="0"/>
              <a:t>распространенным приемом экстремистских </a:t>
            </a:r>
            <a:r>
              <a:rPr lang="ru-RU" dirty="0" err="1"/>
              <a:t>интернет-ресурсов</a:t>
            </a:r>
            <a:r>
              <a:rPr lang="ru-RU" dirty="0"/>
              <a:t> является фактографическая пропаганда, когда под видом беспристрастных новостей преподносится, по сути, политически ориентированная </a:t>
            </a:r>
            <a:r>
              <a:rPr lang="ru-RU" dirty="0" smtClean="0"/>
              <a:t>информация.</a:t>
            </a:r>
          </a:p>
          <a:p>
            <a:pPr fontAlgn="auto">
              <a:spcAft>
                <a:spcPts val="0"/>
              </a:spcAft>
              <a:buFont typeface="Arial" pitchFamily="34" charset="0"/>
              <a:buChar char="•"/>
              <a:defRPr/>
            </a:pPr>
            <a:r>
              <a:rPr lang="ru-RU" dirty="0" smtClean="0"/>
              <a:t>Экстремисты  </a:t>
            </a:r>
            <a:r>
              <a:rPr lang="ru-RU" dirty="0"/>
              <a:t>не только ставят под сомнение точность информации, поступающей из российских источников, но и пытаются популяризировать принятые в их среде географические названия, имеющие выраженную идеологическую окраску.</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23088" cy="1282700"/>
          </a:xfrm>
        </p:spPr>
        <p:txBody>
          <a:bodyPr rtlCol="0">
            <a:normAutofit fontScale="90000"/>
          </a:bodyPr>
          <a:lstStyle/>
          <a:p>
            <a:pPr fontAlgn="auto">
              <a:spcAft>
                <a:spcPts val="0"/>
              </a:spcAft>
              <a:defRPr/>
            </a:pPr>
            <a:r>
              <a:rPr lang="ru-RU" dirty="0" smtClean="0"/>
              <a:t>Основные методы пропаганды:</a:t>
            </a:r>
            <a:endParaRPr lang="ru-RU" dirty="0"/>
          </a:p>
        </p:txBody>
      </p:sp>
      <p:sp>
        <p:nvSpPr>
          <p:cNvPr id="3" name="Содержимое 2"/>
          <p:cNvSpPr>
            <a:spLocks noGrp="1"/>
          </p:cNvSpPr>
          <p:nvPr>
            <p:ph idx="1"/>
          </p:nvPr>
        </p:nvSpPr>
        <p:spPr/>
        <p:txBody>
          <a:bodyPr>
            <a:normAutofit fontScale="70000" lnSpcReduction="20000"/>
          </a:bodyPr>
          <a:lstStyle/>
          <a:p>
            <a:pPr fontAlgn="auto">
              <a:spcAft>
                <a:spcPts val="0"/>
              </a:spcAft>
              <a:buFont typeface="Arial" pitchFamily="34" charset="0"/>
              <a:buChar char="•"/>
              <a:defRPr/>
            </a:pPr>
            <a:r>
              <a:rPr lang="ru-RU" dirty="0"/>
              <a:t>Особо необходимо отметить, что посредством ресурсов, демонстрирующих сцены убийств и пыток военнослужащих и мирных жителей, проводится политика широкомасштабного информационного террора. Достаточно вспомнить многочисленные случаи распространения через Интернет видеосюжетов, показывающих подрывы террористами российской военной техники в Чечне или «казни» иностранных граждан в Ираке, вызвавшие шок во всем цивилизованном мире.</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r>
              <a:rPr lang="ru-RU" smtClean="0"/>
              <a:t>Задачи:</a:t>
            </a:r>
          </a:p>
        </p:txBody>
      </p:sp>
      <p:sp>
        <p:nvSpPr>
          <p:cNvPr id="3" name="Содержимое 2"/>
          <p:cNvSpPr>
            <a:spLocks noGrp="1"/>
          </p:cNvSpPr>
          <p:nvPr>
            <p:ph idx="1"/>
          </p:nvPr>
        </p:nvSpPr>
        <p:spPr>
          <a:xfrm>
            <a:off x="457200" y="2205038"/>
            <a:ext cx="8229600" cy="2519362"/>
          </a:xfrm>
        </p:spPr>
        <p:txBody>
          <a:bodyPr>
            <a:normAutofit fontScale="85000" lnSpcReduction="20000"/>
          </a:bodyPr>
          <a:lstStyle/>
          <a:p>
            <a:pPr fontAlgn="auto">
              <a:spcAft>
                <a:spcPts val="0"/>
              </a:spcAft>
              <a:buFont typeface="Arial" pitchFamily="34" charset="0"/>
              <a:buChar char="•"/>
              <a:defRPr/>
            </a:pPr>
            <a:r>
              <a:rPr lang="ru-RU" dirty="0" smtClean="0"/>
              <a:t>Ввести </a:t>
            </a:r>
            <a:r>
              <a:rPr lang="ru-RU" dirty="0"/>
              <a:t>понятие </a:t>
            </a:r>
            <a:r>
              <a:rPr lang="ru-RU" dirty="0" smtClean="0"/>
              <a:t>экстремизма.</a:t>
            </a:r>
            <a:endParaRPr lang="ru-RU" dirty="0"/>
          </a:p>
          <a:p>
            <a:pPr fontAlgn="auto">
              <a:spcAft>
                <a:spcPts val="0"/>
              </a:spcAft>
              <a:buFont typeface="Arial" pitchFamily="34" charset="0"/>
              <a:buChar char="•"/>
              <a:defRPr/>
            </a:pPr>
            <a:r>
              <a:rPr lang="ru-RU" dirty="0"/>
              <a:t>Познакомиться с Российским законом о противодействии экстремисткой деятельности.</a:t>
            </a:r>
          </a:p>
          <a:p>
            <a:pPr fontAlgn="auto">
              <a:spcAft>
                <a:spcPts val="0"/>
              </a:spcAft>
              <a:buFont typeface="Arial" pitchFamily="34" charset="0"/>
              <a:buChar char="•"/>
              <a:defRPr/>
            </a:pPr>
            <a:r>
              <a:rPr lang="ru-RU" dirty="0"/>
              <a:t>Какие опасности подстерегают в сети Интернет.</a:t>
            </a:r>
          </a:p>
          <a:p>
            <a:pPr fontAlgn="auto">
              <a:spcAft>
                <a:spcPts val="0"/>
              </a:spcAft>
              <a:buFont typeface="Arial" pitchFamily="34" charset="0"/>
              <a:buChar char="•"/>
              <a:defRPr/>
            </a:pPr>
            <a:r>
              <a:rPr lang="ru-RU" dirty="0"/>
              <a:t>Как уберечься от вовлечения в экстремистскую деятельность.</a:t>
            </a:r>
          </a:p>
          <a:p>
            <a:pPr fontAlgn="auto">
              <a:spcAft>
                <a:spcPts val="0"/>
              </a:spcAft>
              <a:buFont typeface="Arial" pitchFamily="34" charset="0"/>
              <a:buChar char="•"/>
              <a:defRPr/>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r>
              <a:rPr lang="ru-RU" smtClean="0"/>
              <a:t>Осторожно!</a:t>
            </a:r>
          </a:p>
        </p:txBody>
      </p:sp>
      <p:sp>
        <p:nvSpPr>
          <p:cNvPr id="3" name="Содержимое 2"/>
          <p:cNvSpPr>
            <a:spLocks noGrp="1"/>
          </p:cNvSpPr>
          <p:nvPr>
            <p:ph idx="1"/>
          </p:nvPr>
        </p:nvSpPr>
        <p:spPr/>
        <p:txBody>
          <a:bodyPr>
            <a:normAutofit fontScale="92500"/>
          </a:bodyPr>
          <a:lstStyle/>
          <a:p>
            <a:pPr fontAlgn="auto">
              <a:spcAft>
                <a:spcPts val="0"/>
              </a:spcAft>
              <a:buFont typeface="Arial" pitchFamily="34" charset="0"/>
              <a:buChar char="•"/>
              <a:defRPr/>
            </a:pPr>
            <a:r>
              <a:rPr lang="ru-RU" dirty="0" smtClean="0"/>
              <a:t> </a:t>
            </a:r>
            <a:r>
              <a:rPr lang="ru-RU" dirty="0"/>
              <a:t>большинство </a:t>
            </a:r>
            <a:r>
              <a:rPr lang="ru-RU" dirty="0" smtClean="0"/>
              <a:t>экстремистских сайтов </a:t>
            </a:r>
            <a:r>
              <a:rPr lang="ru-RU" dirty="0"/>
              <a:t>имеют </a:t>
            </a:r>
            <a:r>
              <a:rPr lang="ru-RU" dirty="0" err="1"/>
              <a:t>интернет-адреса</a:t>
            </a:r>
            <a:r>
              <a:rPr lang="ru-RU" dirty="0"/>
              <a:t> (доменные имена) </a:t>
            </a:r>
            <a:endParaRPr lang="ru-RU" dirty="0" smtClean="0"/>
          </a:p>
          <a:p>
            <a:pPr fontAlgn="auto">
              <a:spcAft>
                <a:spcPts val="0"/>
              </a:spcAft>
              <a:buFont typeface="Arial" pitchFamily="34" charset="0"/>
              <a:buNone/>
              <a:defRPr/>
            </a:pPr>
            <a:r>
              <a:rPr lang="ru-RU" dirty="0"/>
              <a:t> </a:t>
            </a:r>
            <a:r>
              <a:rPr lang="ru-RU" dirty="0" smtClean="0"/>
              <a:t>   зарегистрированные </a:t>
            </a:r>
            <a:r>
              <a:rPr lang="ru-RU" dirty="0"/>
              <a:t>в других странах (в международных «</a:t>
            </a:r>
            <a:r>
              <a:rPr lang="ru-RU" dirty="0" err="1"/>
              <a:t>интернет-зонах</a:t>
            </a:r>
            <a:r>
              <a:rPr lang="ru-RU" dirty="0"/>
              <a:t>», таких, как «.</a:t>
            </a:r>
            <a:r>
              <a:rPr lang="ru-RU" dirty="0" err="1"/>
              <a:t>com</a:t>
            </a:r>
            <a:r>
              <a:rPr lang="ru-RU" dirty="0"/>
              <a:t>», «.</a:t>
            </a:r>
            <a:r>
              <a:rPr lang="ru-RU" dirty="0" err="1"/>
              <a:t>org</a:t>
            </a:r>
            <a:r>
              <a:rPr lang="ru-RU" dirty="0"/>
              <a:t>», «.</a:t>
            </a:r>
            <a:r>
              <a:rPr lang="ru-RU" dirty="0" err="1"/>
              <a:t>info</a:t>
            </a:r>
            <a:r>
              <a:rPr lang="ru-RU"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r>
              <a:rPr lang="ru-RU" smtClean="0"/>
              <a:t>Осторожно!</a:t>
            </a:r>
          </a:p>
        </p:txBody>
      </p:sp>
      <p:sp>
        <p:nvSpPr>
          <p:cNvPr id="3" name="Содержимое 2"/>
          <p:cNvSpPr>
            <a:spLocks noGrp="1"/>
          </p:cNvSpPr>
          <p:nvPr>
            <p:ph idx="1"/>
          </p:nvPr>
        </p:nvSpPr>
        <p:spPr/>
        <p:txBody>
          <a:bodyPr/>
          <a:lstStyle/>
          <a:p>
            <a:pPr fontAlgn="auto">
              <a:spcAft>
                <a:spcPts val="0"/>
              </a:spcAft>
              <a:buFont typeface="Arial" pitchFamily="34" charset="0"/>
              <a:buChar char="•"/>
              <a:defRPr/>
            </a:pPr>
            <a:r>
              <a:rPr lang="ru-RU" dirty="0"/>
              <a:t> Если вас в одном из форумов пытаются убедить в идее исключительности некой расы, религии и др. – не вступайте в полемику</a:t>
            </a:r>
            <a:r>
              <a:rPr lang="ru-RU" dirty="0" smtClean="0"/>
              <a:t>,  </a:t>
            </a:r>
            <a:r>
              <a:rPr lang="ru-RU" dirty="0"/>
              <a:t>сразу выходите из форума.</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94525" cy="2001837"/>
          </a:xfrm>
        </p:spPr>
        <p:txBody>
          <a:bodyPr rtlCol="0">
            <a:normAutofit fontScale="90000"/>
          </a:bodyPr>
          <a:lstStyle/>
          <a:p>
            <a:pPr fontAlgn="auto">
              <a:spcAft>
                <a:spcPts val="0"/>
              </a:spcAft>
              <a:defRPr/>
            </a:pPr>
            <a:r>
              <a:rPr lang="ru-RU" dirty="0" smtClean="0"/>
              <a:t>Вот  </a:t>
            </a:r>
            <a:r>
              <a:rPr lang="ru-RU" dirty="0"/>
              <a:t>признаки </a:t>
            </a:r>
            <a:r>
              <a:rPr lang="ru-RU" dirty="0" smtClean="0"/>
              <a:t>экстремистской группировки</a:t>
            </a:r>
            <a:r>
              <a:rPr lang="ru-RU" dirty="0"/>
              <a:t>, которые вас сразу должны насторожить!!!</a:t>
            </a:r>
          </a:p>
        </p:txBody>
      </p:sp>
      <p:sp>
        <p:nvSpPr>
          <p:cNvPr id="3" name="Содержимое 2"/>
          <p:cNvSpPr>
            <a:spLocks noGrp="1"/>
          </p:cNvSpPr>
          <p:nvPr>
            <p:ph idx="1"/>
          </p:nvPr>
        </p:nvSpPr>
        <p:spPr>
          <a:xfrm>
            <a:off x="457200" y="2565400"/>
            <a:ext cx="8229600" cy="4032250"/>
          </a:xfrm>
        </p:spPr>
        <p:txBody>
          <a:bodyPr>
            <a:noAutofit/>
          </a:bodyPr>
          <a:lstStyle/>
          <a:p>
            <a:pPr fontAlgn="auto">
              <a:spcAft>
                <a:spcPts val="0"/>
              </a:spcAft>
              <a:buFont typeface="Arial" pitchFamily="34" charset="0"/>
              <a:buChar char="•"/>
              <a:defRPr/>
            </a:pPr>
            <a:r>
              <a:rPr lang="ru-RU" sz="1600" dirty="0" smtClean="0"/>
              <a:t>1. В группе ты найдешь именно то, что до сих пор напрасно искал. Она знает абсолютно точно, чего тебе не хватает.</a:t>
            </a:r>
          </a:p>
          <a:p>
            <a:pPr fontAlgn="auto">
              <a:spcAft>
                <a:spcPts val="0"/>
              </a:spcAft>
              <a:buFont typeface="Arial" pitchFamily="34" charset="0"/>
              <a:buChar char="•"/>
              <a:defRPr/>
            </a:pPr>
            <a:r>
              <a:rPr lang="ru-RU" sz="1600" dirty="0" smtClean="0"/>
              <a:t>2. Уже первая встреча открывает для тебя полностью новый взгляд на вещи.</a:t>
            </a:r>
          </a:p>
          <a:p>
            <a:pPr fontAlgn="auto">
              <a:spcAft>
                <a:spcPts val="0"/>
              </a:spcAft>
              <a:buFont typeface="Arial" pitchFamily="34" charset="0"/>
              <a:buChar char="•"/>
              <a:defRPr/>
            </a:pPr>
            <a:r>
              <a:rPr lang="ru-RU" sz="1600" dirty="0" smtClean="0"/>
              <a:t>3. Мировоззрение группы ошеломляюще просто и объясняет любую проблему.</a:t>
            </a:r>
          </a:p>
          <a:p>
            <a:pPr fontAlgn="auto">
              <a:spcAft>
                <a:spcPts val="0"/>
              </a:spcAft>
              <a:buFont typeface="Arial" pitchFamily="34" charset="0"/>
              <a:buChar char="•"/>
              <a:defRPr/>
            </a:pPr>
            <a:r>
              <a:rPr lang="ru-RU" sz="1600" dirty="0" smtClean="0"/>
              <a:t>4. Трудно составить точную характеристику группы. Ты не должен размышлять или проверять. Твои новые друзья говорят: «Это невозможно объяснить, ты должен пережить это — пойдем сейчас с нами в наш Центр».</a:t>
            </a:r>
          </a:p>
          <a:p>
            <a:pPr fontAlgn="auto">
              <a:spcAft>
                <a:spcPts val="0"/>
              </a:spcAft>
              <a:buFont typeface="Arial" pitchFamily="34" charset="0"/>
              <a:buChar char="•"/>
              <a:defRPr/>
            </a:pPr>
            <a:r>
              <a:rPr lang="ru-RU" sz="1600" dirty="0" smtClean="0"/>
              <a:t>5. У группы есть учитель, медиум, вождь или гуру. Только он знает всю истину.</a:t>
            </a:r>
          </a:p>
          <a:p>
            <a:pPr fontAlgn="auto">
              <a:spcAft>
                <a:spcPts val="0"/>
              </a:spcAft>
              <a:buFont typeface="Arial" pitchFamily="34" charset="0"/>
              <a:buChar char="•"/>
              <a:defRPr/>
            </a:pPr>
            <a:r>
              <a:rPr lang="ru-RU" sz="1600" dirty="0" smtClean="0"/>
              <a:t>6. Учение группы считается единственно настоящим, вечно истинным знанием. Традиционная наука, рациональное мышление, разум отвергаются, поскольку они негативные, сатанинские, непросвещенные.</a:t>
            </a:r>
          </a:p>
          <a:p>
            <a:pPr fontAlgn="auto">
              <a:spcAft>
                <a:spcPts val="0"/>
              </a:spcAft>
              <a:buFont typeface="Arial" pitchFamily="34" charset="0"/>
              <a:buChar char="•"/>
              <a:defRPr/>
            </a:pPr>
            <a:r>
              <a:rPr lang="ru-RU" sz="1600" dirty="0" smtClean="0"/>
              <a:t>7. Критика со стороны не принадлежащих к группе считается признаком ее правоты.</a:t>
            </a:r>
          </a:p>
          <a:p>
            <a:pPr fontAlgn="auto">
              <a:spcAft>
                <a:spcPts val="0"/>
              </a:spcAft>
              <a:buFont typeface="Arial" pitchFamily="34" charset="0"/>
              <a:buChar char="•"/>
              <a:defRPr/>
            </a:pPr>
            <a:endParaRPr lang="ru-RU"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380288" cy="2420938"/>
          </a:xfrm>
        </p:spPr>
        <p:txBody>
          <a:bodyPr rtlCol="0">
            <a:normAutofit fontScale="90000"/>
          </a:bodyPr>
          <a:lstStyle/>
          <a:p>
            <a:pPr fontAlgn="auto">
              <a:spcAft>
                <a:spcPts val="0"/>
              </a:spcAft>
              <a:defRPr/>
            </a:pPr>
            <a:r>
              <a:rPr lang="ru-RU" dirty="0" smtClean="0"/>
              <a:t>Вот  признаки экстремистской группировки, которые вас сразу должны насторожить!!!</a:t>
            </a:r>
            <a:endParaRPr lang="ru-RU" dirty="0"/>
          </a:p>
        </p:txBody>
      </p:sp>
      <p:sp>
        <p:nvSpPr>
          <p:cNvPr id="3" name="Содержимое 2"/>
          <p:cNvSpPr>
            <a:spLocks noGrp="1"/>
          </p:cNvSpPr>
          <p:nvPr>
            <p:ph idx="1"/>
          </p:nvPr>
        </p:nvSpPr>
        <p:spPr>
          <a:xfrm>
            <a:off x="457200" y="2781300"/>
            <a:ext cx="8229600" cy="3743325"/>
          </a:xfrm>
        </p:spPr>
        <p:txBody>
          <a:bodyPr>
            <a:normAutofit fontScale="47500" lnSpcReduction="20000"/>
          </a:bodyPr>
          <a:lstStyle/>
          <a:p>
            <a:pPr fontAlgn="auto">
              <a:spcAft>
                <a:spcPts val="0"/>
              </a:spcAft>
              <a:buFont typeface="Arial" pitchFamily="34" charset="0"/>
              <a:buChar char="•"/>
              <a:defRPr/>
            </a:pPr>
            <a:r>
              <a:rPr lang="ru-RU" dirty="0" smtClean="0"/>
              <a:t>8. Мир катится к катастрофе, и только группа знает, как можно спасти его.</a:t>
            </a:r>
          </a:p>
          <a:p>
            <a:pPr fontAlgn="auto">
              <a:spcAft>
                <a:spcPts val="0"/>
              </a:spcAft>
              <a:buFont typeface="Arial" pitchFamily="34" charset="0"/>
              <a:buChar char="•"/>
              <a:defRPr/>
            </a:pPr>
            <a:r>
              <a:rPr lang="ru-RU" dirty="0" smtClean="0"/>
              <a:t>9. Твоя группа — это элита. Остальное человечество тяжело больно и глубоко потеряно: ведь оно не сотрудничает с группой или не позволяет ей спасать себя.</a:t>
            </a:r>
          </a:p>
          <a:p>
            <a:pPr fontAlgn="auto">
              <a:spcAft>
                <a:spcPts val="0"/>
              </a:spcAft>
              <a:buFont typeface="Arial" pitchFamily="34" charset="0"/>
              <a:buChar char="•"/>
              <a:defRPr/>
            </a:pPr>
            <a:r>
              <a:rPr lang="ru-RU" dirty="0" smtClean="0"/>
              <a:t>10. Ты должен немедленно стать членом группы.</a:t>
            </a:r>
          </a:p>
          <a:p>
            <a:pPr fontAlgn="auto">
              <a:spcAft>
                <a:spcPts val="0"/>
              </a:spcAft>
              <a:buFont typeface="Arial" pitchFamily="34" charset="0"/>
              <a:buChar char="•"/>
              <a:defRPr/>
            </a:pPr>
            <a:r>
              <a:rPr lang="ru-RU" dirty="0" smtClean="0"/>
              <a:t>11. Группа ограничивает себя от остального мира, например, одеждой, пищей, особым языком, четкой регламентацией межличностных отношений.</a:t>
            </a:r>
          </a:p>
          <a:p>
            <a:pPr fontAlgn="auto">
              <a:spcAft>
                <a:spcPts val="0"/>
              </a:spcAft>
              <a:buFont typeface="Arial" pitchFamily="34" charset="0"/>
              <a:buChar char="•"/>
              <a:defRPr/>
            </a:pPr>
            <a:r>
              <a:rPr lang="ru-RU" dirty="0" smtClean="0"/>
              <a:t>12. Группа желает, чтобы ты разорвал свои «старые» отношения, так как они препятствуют твоему развитию.</a:t>
            </a:r>
          </a:p>
          <a:p>
            <a:pPr fontAlgn="auto">
              <a:spcAft>
                <a:spcPts val="0"/>
              </a:spcAft>
              <a:buFont typeface="Arial" pitchFamily="34" charset="0"/>
              <a:buChar char="•"/>
              <a:defRPr/>
            </a:pPr>
            <a:r>
              <a:rPr lang="ru-RU" dirty="0" smtClean="0"/>
              <a:t>13. Группа наполняет все твое время заданиями: продажей книг или газет, вербовкой новых членов, посещением курсов, медитациями…</a:t>
            </a:r>
          </a:p>
          <a:p>
            <a:pPr fontAlgn="auto">
              <a:spcAft>
                <a:spcPts val="0"/>
              </a:spcAft>
              <a:buFont typeface="Arial" pitchFamily="34" charset="0"/>
              <a:buChar char="•"/>
              <a:defRPr/>
            </a:pPr>
            <a:r>
              <a:rPr lang="ru-RU" dirty="0" smtClean="0"/>
              <a:t>14. Очень сложно остаться одному, кто-то из группы всегда рядом с тобой.</a:t>
            </a:r>
          </a:p>
          <a:p>
            <a:pPr fontAlgn="auto">
              <a:spcAft>
                <a:spcPts val="0"/>
              </a:spcAft>
              <a:buFont typeface="Arial" pitchFamily="34" charset="0"/>
              <a:buChar char="•"/>
              <a:defRPr/>
            </a:pPr>
            <a:r>
              <a:rPr lang="ru-RU" dirty="0" smtClean="0"/>
              <a:t>15. Если ты начинаешь сомневаться, если обещанный успех не приходит, то виноват всегда окажешься сам, поскольку ты якобы недостаточно много работаешь над собой или слишком слабо веришь.</a:t>
            </a:r>
          </a:p>
          <a:p>
            <a:pPr fontAlgn="auto">
              <a:spcAft>
                <a:spcPts val="0"/>
              </a:spcAft>
              <a:buFont typeface="Arial" pitchFamily="34" charset="0"/>
              <a:buChar char="•"/>
              <a:defRPr/>
            </a:pPr>
            <a:r>
              <a:rPr lang="ru-RU" dirty="0" smtClean="0"/>
              <a:t>17. Группа требует абсолютного и беспрекословного соблюдения своих правил и дисциплины, поскольку это единственный путь к спасению.</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Прекратите контакты с пользователями, </a:t>
            </a:r>
            <a:endParaRPr lang="ru-RU" dirty="0"/>
          </a:p>
        </p:txBody>
      </p:sp>
      <p:sp>
        <p:nvSpPr>
          <p:cNvPr id="3" name="Содержимое 2"/>
          <p:cNvSpPr>
            <a:spLocks noGrp="1"/>
          </p:cNvSpPr>
          <p:nvPr>
            <p:ph idx="1"/>
          </p:nvPr>
        </p:nvSpPr>
        <p:spPr>
          <a:xfrm>
            <a:off x="457200" y="1773238"/>
            <a:ext cx="8229600" cy="4608512"/>
          </a:xfrm>
        </p:spPr>
        <p:txBody>
          <a:bodyPr>
            <a:normAutofit fontScale="55000" lnSpcReduction="20000"/>
          </a:bodyPr>
          <a:lstStyle/>
          <a:p>
            <a:pPr fontAlgn="auto">
              <a:spcAft>
                <a:spcPts val="0"/>
              </a:spcAft>
              <a:buFont typeface="Arial" pitchFamily="34" charset="0"/>
              <a:buChar char="•"/>
              <a:defRPr/>
            </a:pPr>
            <a:r>
              <a:rPr lang="ru-RU" dirty="0" smtClean="0"/>
              <a:t>имеющими  </a:t>
            </a:r>
            <a:r>
              <a:rPr lang="ru-RU" dirty="0"/>
              <a:t>на своих страницах в социальных сетях и </a:t>
            </a:r>
            <a:r>
              <a:rPr lang="ru-RU" dirty="0" err="1"/>
              <a:t>блогах</a:t>
            </a:r>
            <a:r>
              <a:rPr lang="ru-RU" dirty="0"/>
              <a:t> специфическую  символику (свастика, символы фашистской Германии, изображение фашистского приветствия (приветствие римских легионеров) и т.п.; </a:t>
            </a:r>
            <a:endParaRPr lang="ru-RU" dirty="0" smtClean="0"/>
          </a:p>
          <a:p>
            <a:pPr fontAlgn="auto">
              <a:spcAft>
                <a:spcPts val="0"/>
              </a:spcAft>
              <a:buFont typeface="Arial" pitchFamily="34" charset="0"/>
              <a:buChar char="•"/>
              <a:defRPr/>
            </a:pPr>
            <a:r>
              <a:rPr lang="ru-RU" dirty="0" smtClean="0"/>
              <a:t>использующих </a:t>
            </a:r>
            <a:r>
              <a:rPr lang="ru-RU" dirty="0"/>
              <a:t>специфические наименования, термины, обозначения и словосочетания («фашист», «нацист», «скинхед» и т.п.); </a:t>
            </a:r>
            <a:endParaRPr lang="ru-RU" dirty="0" smtClean="0"/>
          </a:p>
          <a:p>
            <a:pPr fontAlgn="auto">
              <a:spcAft>
                <a:spcPts val="0"/>
              </a:spcAft>
              <a:buFont typeface="Arial" pitchFamily="34" charset="0"/>
              <a:buChar char="•"/>
              <a:defRPr/>
            </a:pPr>
            <a:r>
              <a:rPr lang="ru-RU" dirty="0" smtClean="0"/>
              <a:t>специфические </a:t>
            </a:r>
            <a:r>
              <a:rPr lang="ru-RU" dirty="0"/>
              <a:t>унизительные или ругательные наименования и определения представителей какой-либо национальности («чернокожий», «</a:t>
            </a:r>
            <a:r>
              <a:rPr lang="ru-RU" dirty="0" err="1"/>
              <a:t>азер</a:t>
            </a:r>
            <a:r>
              <a:rPr lang="ru-RU" dirty="0"/>
              <a:t>» и т.п.); </a:t>
            </a:r>
            <a:endParaRPr lang="ru-RU" dirty="0" smtClean="0"/>
          </a:p>
          <a:p>
            <a:pPr fontAlgn="auto">
              <a:spcAft>
                <a:spcPts val="0"/>
              </a:spcAft>
              <a:buFont typeface="Arial" pitchFamily="34" charset="0"/>
              <a:buChar char="•"/>
              <a:defRPr/>
            </a:pPr>
            <a:r>
              <a:rPr lang="ru-RU" dirty="0" smtClean="0"/>
              <a:t>специфический </a:t>
            </a:r>
            <a:r>
              <a:rPr lang="ru-RU" dirty="0"/>
              <a:t>сленг или лексикон, распространенный в среде экстремистских формирований («русофоб», «ZOG» и т.п.); </a:t>
            </a:r>
            <a:endParaRPr lang="ru-RU" dirty="0" smtClean="0"/>
          </a:p>
          <a:p>
            <a:pPr fontAlgn="auto">
              <a:spcAft>
                <a:spcPts val="0"/>
              </a:spcAft>
              <a:buFont typeface="Arial" pitchFamily="34" charset="0"/>
              <a:buChar char="•"/>
              <a:defRPr/>
            </a:pPr>
            <a:r>
              <a:rPr lang="ru-RU" dirty="0" smtClean="0"/>
              <a:t>специфические </a:t>
            </a:r>
            <a:r>
              <a:rPr lang="ru-RU" dirty="0"/>
              <a:t>имена и клички известных и авторитетных лиц в конкретных радикальных движениях («Лимонов», «Тесак» и т.п</a:t>
            </a:r>
            <a:r>
              <a:rPr lang="ru-RU" dirty="0" smtClean="0"/>
              <a:t>.);</a:t>
            </a:r>
          </a:p>
          <a:p>
            <a:pPr fontAlgn="auto">
              <a:spcAft>
                <a:spcPts val="0"/>
              </a:spcAft>
              <a:buFont typeface="Arial" pitchFamily="34" charset="0"/>
              <a:buChar char="•"/>
              <a:defRPr/>
            </a:pPr>
            <a:r>
              <a:rPr lang="ru-RU" dirty="0" smtClean="0"/>
              <a:t>использующих  </a:t>
            </a:r>
            <a:r>
              <a:rPr lang="ru-RU" dirty="0" err="1"/>
              <a:t>специфическихе</a:t>
            </a:r>
            <a:r>
              <a:rPr lang="ru-RU" dirty="0"/>
              <a:t>  «</a:t>
            </a:r>
            <a:r>
              <a:rPr lang="ru-RU" dirty="0" err="1"/>
              <a:t>ники</a:t>
            </a:r>
            <a:r>
              <a:rPr lang="ru-RU" dirty="0"/>
              <a:t>»  при написании </a:t>
            </a:r>
            <a:r>
              <a:rPr lang="ru-RU" dirty="0" err="1"/>
              <a:t>интернет-материалов</a:t>
            </a:r>
            <a:r>
              <a:rPr lang="ru-RU" dirty="0"/>
              <a:t> («Фюрер», «</a:t>
            </a:r>
            <a:r>
              <a:rPr lang="ru-RU" dirty="0" err="1"/>
              <a:t>White</a:t>
            </a:r>
            <a:r>
              <a:rPr lang="ru-RU" dirty="0"/>
              <a:t> </a:t>
            </a:r>
            <a:r>
              <a:rPr lang="ru-RU" dirty="0" err="1"/>
              <a:t>warrior</a:t>
            </a:r>
            <a:r>
              <a:rPr lang="ru-RU" dirty="0"/>
              <a:t>», «Геринг» и т.п.); именные наименования существующих экстремистских группировок («</a:t>
            </a:r>
            <a:r>
              <a:rPr lang="ru-RU" dirty="0" err="1"/>
              <a:t>Сварожичи</a:t>
            </a:r>
            <a:r>
              <a:rPr lang="ru-RU" dirty="0"/>
              <a:t>», «Русский кулак» и т.п.).</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23088" cy="2506662"/>
          </a:xfrm>
        </p:spPr>
        <p:txBody>
          <a:bodyPr rtlCol="0">
            <a:normAutofit fontScale="90000"/>
          </a:bodyPr>
          <a:lstStyle/>
          <a:p>
            <a:pPr fontAlgn="auto">
              <a:spcAft>
                <a:spcPts val="0"/>
              </a:spcAft>
              <a:defRPr/>
            </a:pPr>
            <a:r>
              <a:rPr lang="ru-RU" dirty="0" smtClean="0"/>
              <a:t>Что делать если вам предлагают заняться экстремистской деятельностью?</a:t>
            </a:r>
            <a:br>
              <a:rPr lang="ru-RU" dirty="0" smtClean="0"/>
            </a:br>
            <a:endParaRPr lang="ru-RU" dirty="0"/>
          </a:p>
        </p:txBody>
      </p:sp>
      <p:sp>
        <p:nvSpPr>
          <p:cNvPr id="3" name="Содержимое 2"/>
          <p:cNvSpPr>
            <a:spLocks noGrp="1"/>
          </p:cNvSpPr>
          <p:nvPr>
            <p:ph idx="1"/>
          </p:nvPr>
        </p:nvSpPr>
        <p:spPr>
          <a:xfrm>
            <a:off x="457200" y="2636838"/>
            <a:ext cx="8229600" cy="2663825"/>
          </a:xfrm>
        </p:spPr>
        <p:txBody>
          <a:bodyPr>
            <a:normAutofit fontScale="62500" lnSpcReduction="20000"/>
          </a:bodyPr>
          <a:lstStyle/>
          <a:p>
            <a:pPr fontAlgn="auto">
              <a:spcAft>
                <a:spcPts val="0"/>
              </a:spcAft>
              <a:buFont typeface="Arial" pitchFamily="34" charset="0"/>
              <a:buChar char="•"/>
              <a:defRPr/>
            </a:pPr>
            <a:r>
              <a:rPr lang="ru-RU" dirty="0" smtClean="0"/>
              <a:t>Главное </a:t>
            </a:r>
            <a:r>
              <a:rPr lang="ru-RU" dirty="0"/>
              <a:t>не соглашаться, никакие доводы и уговоры не должны зародить в вас сомнения.</a:t>
            </a:r>
          </a:p>
          <a:p>
            <a:pPr fontAlgn="auto">
              <a:spcAft>
                <a:spcPts val="0"/>
              </a:spcAft>
              <a:buFont typeface="Arial" pitchFamily="34" charset="0"/>
              <a:buChar char="•"/>
              <a:defRPr/>
            </a:pPr>
            <a:r>
              <a:rPr lang="ru-RU" dirty="0"/>
              <a:t>Обязательно запомните данные того человека от которого поступило предложение, если нет конкретных данных (ФИО), т.к. чаще всего пользуются псевдонимами или подставными именами, то запишите электронный адрес или любые данные полученными от человека.</a:t>
            </a:r>
          </a:p>
          <a:p>
            <a:pPr fontAlgn="auto">
              <a:spcAft>
                <a:spcPts val="0"/>
              </a:spcAft>
              <a:buFont typeface="Arial" pitchFamily="34" charset="0"/>
              <a:buChar char="•"/>
              <a:defRPr/>
            </a:pPr>
            <a:r>
              <a:rPr lang="ru-RU" dirty="0"/>
              <a:t>Далее следует проявить свою активную гражданскую позицию, и помочь сотрудникам правоохранительных органов пресечь данные действия.</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457200" y="274638"/>
            <a:ext cx="6491288" cy="2001837"/>
          </a:xfrm>
        </p:spPr>
        <p:txBody>
          <a:bodyPr/>
          <a:lstStyle/>
          <a:p>
            <a:r>
              <a:rPr lang="ru-RU" sz="3600" smtClean="0"/>
              <a:t>Помните, когда вы заводите личные страницы в социальных сетях, </a:t>
            </a:r>
          </a:p>
        </p:txBody>
      </p:sp>
      <p:sp>
        <p:nvSpPr>
          <p:cNvPr id="3" name="Содержимое 2"/>
          <p:cNvSpPr>
            <a:spLocks noGrp="1"/>
          </p:cNvSpPr>
          <p:nvPr>
            <p:ph idx="1"/>
          </p:nvPr>
        </p:nvSpPr>
        <p:spPr>
          <a:xfrm>
            <a:off x="457200" y="2349500"/>
            <a:ext cx="8229600" cy="2808288"/>
          </a:xfrm>
        </p:spPr>
        <p:txBody>
          <a:bodyPr>
            <a:normAutofit fontScale="47500" lnSpcReduction="20000"/>
          </a:bodyPr>
          <a:lstStyle/>
          <a:p>
            <a:pPr fontAlgn="auto">
              <a:spcAft>
                <a:spcPts val="0"/>
              </a:spcAft>
              <a:buFont typeface="Arial" pitchFamily="34" charset="0"/>
              <a:buChar char="•"/>
              <a:defRPr/>
            </a:pPr>
            <a:r>
              <a:rPr lang="ru-RU" dirty="0" smtClean="0"/>
              <a:t>что </a:t>
            </a:r>
            <a:r>
              <a:rPr lang="ru-RU" dirty="0"/>
              <a:t>«личная» она довольно условно. </a:t>
            </a:r>
            <a:endParaRPr lang="ru-RU" dirty="0" smtClean="0"/>
          </a:p>
          <a:p>
            <a:pPr fontAlgn="auto">
              <a:spcAft>
                <a:spcPts val="0"/>
              </a:spcAft>
              <a:buFont typeface="Arial" pitchFamily="34" charset="0"/>
              <a:buChar char="•"/>
              <a:defRPr/>
            </a:pPr>
            <a:r>
              <a:rPr lang="ru-RU" dirty="0" smtClean="0"/>
              <a:t>Никогда </a:t>
            </a:r>
            <a:r>
              <a:rPr lang="ru-RU" dirty="0"/>
              <a:t>не указывайте там свой номер телефона. Ваши настоящие друзья и так его знают, а  виртуальные пусть общаются в сети. </a:t>
            </a:r>
            <a:endParaRPr lang="ru-RU" dirty="0" smtClean="0"/>
          </a:p>
          <a:p>
            <a:pPr fontAlgn="auto">
              <a:spcAft>
                <a:spcPts val="0"/>
              </a:spcAft>
              <a:buFont typeface="Arial" pitchFamily="34" charset="0"/>
              <a:buChar char="•"/>
              <a:defRPr/>
            </a:pPr>
            <a:r>
              <a:rPr lang="ru-RU" dirty="0" smtClean="0"/>
              <a:t>Ваши </a:t>
            </a:r>
            <a:r>
              <a:rPr lang="ru-RU" dirty="0"/>
              <a:t>фотографии являются достоянием всех, на них можно увидеть состав и благосостояние вашей семьи, ваши привычки, по ним грамотный психолог составит ваш психологический портрет и это может повредить вашей дальнейшей карьере или помочь затянуть вас в какое-нибудь сомнительное общество или секту. </a:t>
            </a:r>
            <a:endParaRPr lang="ru-RU" dirty="0" smtClean="0"/>
          </a:p>
          <a:p>
            <a:pPr fontAlgn="auto">
              <a:spcAft>
                <a:spcPts val="0"/>
              </a:spcAft>
              <a:buFont typeface="Arial" pitchFamily="34" charset="0"/>
              <a:buChar char="•"/>
              <a:defRPr/>
            </a:pPr>
            <a:r>
              <a:rPr lang="ru-RU" dirty="0" smtClean="0"/>
              <a:t>Ваша </a:t>
            </a:r>
            <a:r>
              <a:rPr lang="ru-RU" dirty="0"/>
              <a:t>переписка может оказаться достоянием ваших «Друзей»,  </a:t>
            </a:r>
            <a:endParaRPr lang="ru-RU" dirty="0" smtClean="0"/>
          </a:p>
          <a:p>
            <a:pPr fontAlgn="auto">
              <a:spcAft>
                <a:spcPts val="0"/>
              </a:spcAft>
              <a:buFont typeface="Arial" pitchFamily="34" charset="0"/>
              <a:buChar char="•"/>
              <a:defRPr/>
            </a:pPr>
            <a:r>
              <a:rPr lang="ru-RU" dirty="0" smtClean="0"/>
              <a:t>некая </a:t>
            </a:r>
            <a:r>
              <a:rPr lang="ru-RU" dirty="0"/>
              <a:t>фраза, «выловленная» вами в сети, понравившаяся своей непонятностью и выставленная в «статус» - мыслью философа – вдохновителя фашизма. </a:t>
            </a:r>
            <a:endParaRPr lang="ru-RU" dirty="0" smtClean="0"/>
          </a:p>
          <a:p>
            <a:pPr fontAlgn="auto">
              <a:spcAft>
                <a:spcPts val="0"/>
              </a:spcAft>
              <a:buFont typeface="Arial" pitchFamily="34" charset="0"/>
              <a:buChar char="•"/>
              <a:defRPr/>
            </a:pPr>
            <a:r>
              <a:rPr lang="ru-RU" dirty="0" smtClean="0"/>
              <a:t>Поэтому</a:t>
            </a:r>
            <a:r>
              <a:rPr lang="ru-RU" dirty="0"/>
              <a:t>, прежде чем «умствовать», поинтересуйтесь, кто автор.  </a:t>
            </a:r>
            <a:endParaRPr lang="ru-RU" dirty="0" smtClean="0"/>
          </a:p>
          <a:p>
            <a:pPr fontAlgn="auto">
              <a:spcAft>
                <a:spcPts val="0"/>
              </a:spcAft>
              <a:buFont typeface="Arial" pitchFamily="34" charset="0"/>
              <a:buChar char="•"/>
              <a:defRPr/>
            </a:pPr>
            <a:r>
              <a:rPr lang="ru-RU" dirty="0" smtClean="0"/>
              <a:t> </a:t>
            </a:r>
            <a:r>
              <a:rPr lang="ru-RU" dirty="0"/>
              <a:t>В интернете нет личного пространства! То, которое вы считаете своим – «мнимое». </a:t>
            </a:r>
          </a:p>
          <a:p>
            <a:pPr fontAlgn="auto">
              <a:spcAft>
                <a:spcPts val="0"/>
              </a:spcAft>
              <a:buFont typeface="Arial" pitchFamily="34" charset="0"/>
              <a:buChar char="•"/>
              <a:defRPr/>
            </a:pPr>
            <a:endParaRPr lang="ru-RU" dirty="0"/>
          </a:p>
        </p:txBody>
      </p:sp>
      <p:pic>
        <p:nvPicPr>
          <p:cNvPr id="38915" name="Рисунок 3" descr="c9ba7a83-609d-48c5-bb07-9da43018aabb.jpg (640×480)"/>
          <p:cNvPicPr>
            <a:picLocks noChangeAspect="1" noChangeArrowheads="1"/>
          </p:cNvPicPr>
          <p:nvPr/>
        </p:nvPicPr>
        <p:blipFill>
          <a:blip r:embed="rId2"/>
          <a:srcRect/>
          <a:stretch>
            <a:fillRect/>
          </a:stretch>
        </p:blipFill>
        <p:spPr bwMode="auto">
          <a:xfrm>
            <a:off x="3563938" y="5084763"/>
            <a:ext cx="2160587" cy="155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07188" cy="1143000"/>
          </a:xfrm>
        </p:spPr>
        <p:txBody>
          <a:bodyPr rtlCol="0">
            <a:normAutofit fontScale="90000"/>
          </a:bodyPr>
          <a:lstStyle/>
          <a:p>
            <a:pPr fontAlgn="auto">
              <a:spcAft>
                <a:spcPts val="0"/>
              </a:spcAft>
              <a:defRPr/>
            </a:pPr>
            <a:r>
              <a:rPr lang="ru-RU" dirty="0" smtClean="0"/>
              <a:t/>
            </a:r>
            <a:br>
              <a:rPr lang="ru-RU" dirty="0" smtClean="0"/>
            </a:br>
            <a:r>
              <a:rPr lang="ru-RU" dirty="0" smtClean="0"/>
              <a:t>Что делать если вам угрожают по телефону?</a:t>
            </a:r>
            <a:br>
              <a:rPr lang="ru-RU" dirty="0" smtClean="0"/>
            </a:br>
            <a:endParaRPr lang="ru-RU" dirty="0"/>
          </a:p>
        </p:txBody>
      </p:sp>
      <p:sp>
        <p:nvSpPr>
          <p:cNvPr id="3" name="Содержимое 2"/>
          <p:cNvSpPr>
            <a:spLocks noGrp="1"/>
          </p:cNvSpPr>
          <p:nvPr>
            <p:ph idx="1"/>
          </p:nvPr>
        </p:nvSpPr>
        <p:spPr>
          <a:xfrm>
            <a:off x="1476375" y="1773238"/>
            <a:ext cx="7210425" cy="4679950"/>
          </a:xfrm>
        </p:spPr>
        <p:txBody>
          <a:bodyPr>
            <a:normAutofit fontScale="47500" lnSpcReduction="20000"/>
          </a:bodyPr>
          <a:lstStyle/>
          <a:p>
            <a:pPr fontAlgn="auto">
              <a:spcAft>
                <a:spcPts val="0"/>
              </a:spcAft>
              <a:buFont typeface="Arial" pitchFamily="34" charset="0"/>
              <a:buChar char="•"/>
              <a:defRPr/>
            </a:pPr>
            <a:r>
              <a:rPr lang="ru-RU" dirty="0" smtClean="0"/>
              <a:t>Если </a:t>
            </a:r>
            <a:r>
              <a:rPr lang="ru-RU" dirty="0"/>
              <a:t>вы все-таки совершили ошибку и указали свой номер телефона и вам начали звонить странные люди и угрожать. </a:t>
            </a:r>
          </a:p>
          <a:p>
            <a:pPr fontAlgn="auto">
              <a:spcAft>
                <a:spcPts val="0"/>
              </a:spcAft>
              <a:buFont typeface="Arial" pitchFamily="34" charset="0"/>
              <a:buChar char="•"/>
              <a:defRPr/>
            </a:pPr>
            <a:r>
              <a:rPr lang="ru-RU" dirty="0"/>
              <a:t>- снимая трубку, не называйте себя и не повторяйте ваш номер;</a:t>
            </a:r>
          </a:p>
          <a:p>
            <a:pPr fontAlgn="auto">
              <a:spcAft>
                <a:spcPts val="0"/>
              </a:spcAft>
              <a:buFont typeface="Arial" pitchFamily="34" charset="0"/>
              <a:buChar char="•"/>
              <a:defRPr/>
            </a:pPr>
            <a:r>
              <a:rPr lang="ru-RU" dirty="0"/>
              <a:t>- никогда не рассказывайте ничего о себе и не говорите, что вы единственный, кто находится в помещении (квартире);</a:t>
            </a:r>
          </a:p>
          <a:p>
            <a:pPr fontAlgn="auto">
              <a:spcAft>
                <a:spcPts val="0"/>
              </a:spcAft>
              <a:buFont typeface="Arial" pitchFamily="34" charset="0"/>
              <a:buChar char="•"/>
              <a:defRPr/>
            </a:pPr>
            <a:r>
              <a:rPr lang="ru-RU" dirty="0"/>
              <a:t>- если у вас установлен автоответчик, не записывайте своего имени и номера телефона и не говорите, что вас нет дома или что вы в отпуске. Автоответчик должен сообщать только то, что в данный момент вы не можете подойти к телефону;</a:t>
            </a:r>
          </a:p>
          <a:p>
            <a:pPr fontAlgn="auto">
              <a:spcAft>
                <a:spcPts val="0"/>
              </a:spcAft>
              <a:buFont typeface="Arial" pitchFamily="34" charset="0"/>
              <a:buChar char="•"/>
              <a:defRPr/>
            </a:pPr>
            <a:r>
              <a:rPr lang="ru-RU" dirty="0"/>
              <a:t>- если звонящий спрашивает ваше имя и номер телефона, спросите, кто именно и какой номер телефона его интересует, а в ответ скажите - туда или не туда он попал;</a:t>
            </a:r>
          </a:p>
          <a:p>
            <a:pPr fontAlgn="auto">
              <a:spcAft>
                <a:spcPts val="0"/>
              </a:spcAft>
              <a:buFont typeface="Arial" pitchFamily="34" charset="0"/>
              <a:buChar char="•"/>
              <a:defRPr/>
            </a:pPr>
            <a:r>
              <a:rPr lang="ru-RU" dirty="0"/>
              <a:t>- позаботьтесь о том, чтобы и другие члены вашей семьи придерживались этого порядка;</a:t>
            </a:r>
          </a:p>
          <a:p>
            <a:pPr fontAlgn="auto">
              <a:spcAft>
                <a:spcPts val="0"/>
              </a:spcAft>
              <a:buFont typeface="Arial" pitchFamily="34" charset="0"/>
              <a:buChar char="•"/>
              <a:defRPr/>
            </a:pPr>
            <a:r>
              <a:rPr lang="ru-RU" dirty="0"/>
              <a:t>- постарайтесь записать разговор. Запись угрозы может быть представлена правоохранительным органам для проведения необходимых по защите мероприятий;</a:t>
            </a:r>
          </a:p>
          <a:p>
            <a:pPr fontAlgn="auto">
              <a:spcAft>
                <a:spcPts val="0"/>
              </a:spcAft>
              <a:buFont typeface="Arial" pitchFamily="34" charset="0"/>
              <a:buChar char="•"/>
              <a:defRPr/>
            </a:pPr>
            <a:r>
              <a:rPr lang="ru-RU" dirty="0"/>
              <a:t>- прежде всего, следует выяснить причины и мотивы угрозы, уяснить, чем вас конкретно пытаются шантажировать: в начале разговора и в последующем стремитесь показать, что сообщаемые звонящим сведения воспринимаются как недоразумение и вас не волнуют. В таком случае звонящий может коснуться, содержания, источников получения информации и т.д.</a:t>
            </a:r>
          </a:p>
          <a:p>
            <a:pPr fontAlgn="auto">
              <a:spcAft>
                <a:spcPts val="0"/>
              </a:spcAft>
              <a:buFont typeface="Arial" pitchFamily="34" charset="0"/>
              <a:buChar char="•"/>
              <a:defRPr/>
            </a:pPr>
            <a:endParaRPr lang="ru-RU" dirty="0"/>
          </a:p>
        </p:txBody>
      </p:sp>
      <p:pic>
        <p:nvPicPr>
          <p:cNvPr id="39940" name="Picture 4" descr="phone-scam-shutterstock_95818504"/>
          <p:cNvPicPr>
            <a:picLocks noChangeAspect="1" noChangeArrowheads="1"/>
          </p:cNvPicPr>
          <p:nvPr/>
        </p:nvPicPr>
        <p:blipFill>
          <a:blip r:embed="rId2"/>
          <a:srcRect/>
          <a:stretch>
            <a:fillRect/>
          </a:stretch>
        </p:blipFill>
        <p:spPr bwMode="auto">
          <a:xfrm>
            <a:off x="323850" y="2781300"/>
            <a:ext cx="993775" cy="9937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6059488" cy="1844675"/>
          </a:xfrm>
        </p:spPr>
        <p:txBody>
          <a:bodyPr>
            <a:normAutofit/>
          </a:bodyPr>
          <a:lstStyle/>
          <a:p>
            <a:r>
              <a:rPr lang="ru-RU" sz="4000" smtClean="0"/>
              <a:t/>
            </a:r>
            <a:br>
              <a:rPr lang="ru-RU" sz="4000" smtClean="0"/>
            </a:br>
            <a:r>
              <a:rPr lang="ru-RU" sz="4000" smtClean="0"/>
              <a:t>В общении</a:t>
            </a:r>
            <a:r>
              <a:rPr lang="ru-RU" sz="4000" smtClean="0">
                <a:latin typeface="Arial" charset="0"/>
              </a:rPr>
              <a:t>,</a:t>
            </a:r>
            <a:r>
              <a:rPr lang="ru-RU" sz="4000" smtClean="0"/>
              <a:t> и в сети Интернет в том числе, помните:</a:t>
            </a:r>
            <a:br>
              <a:rPr lang="ru-RU" sz="4000" smtClean="0"/>
            </a:br>
            <a:endParaRPr lang="ru-RU" sz="4000" smtClean="0"/>
          </a:p>
        </p:txBody>
      </p:sp>
      <p:sp>
        <p:nvSpPr>
          <p:cNvPr id="3" name="Содержимое 2"/>
          <p:cNvSpPr>
            <a:spLocks noGrp="1"/>
          </p:cNvSpPr>
          <p:nvPr>
            <p:ph idx="1"/>
          </p:nvPr>
        </p:nvSpPr>
        <p:spPr>
          <a:xfrm>
            <a:off x="250825" y="1773238"/>
            <a:ext cx="8435975" cy="2447925"/>
          </a:xfrm>
        </p:spPr>
        <p:txBody>
          <a:bodyPr wrap="square" numCol="1" anchor="t" anchorCtr="0" compatLnSpc="1">
            <a:prstTxWarp prst="textNoShape">
              <a:avLst/>
            </a:prstTxWarp>
          </a:bodyPr>
          <a:lstStyle/>
          <a:p>
            <a:pPr>
              <a:lnSpc>
                <a:spcPct val="80000"/>
              </a:lnSpc>
              <a:buFont typeface="Arial" charset="0"/>
              <a:buNone/>
            </a:pPr>
            <a:r>
              <a:rPr lang="ru-RU" sz="1500" smtClean="0">
                <a:effectLst>
                  <a:outerShdw blurRad="38100" dist="38100" dir="2700000" algn="tl">
                    <a:srgbClr val="FFFFFF"/>
                  </a:outerShdw>
                </a:effectLst>
              </a:rPr>
              <a:t>       </a:t>
            </a:r>
            <a:r>
              <a:rPr lang="ru-RU" sz="1800" smtClean="0">
                <a:effectLst>
                  <a:outerShdw blurRad="38100" dist="38100" dir="2700000" algn="tl">
                    <a:srgbClr val="FFFFFF"/>
                  </a:outerShdw>
                </a:effectLst>
              </a:rPr>
              <a:t>Понимание культуры и традиций другой национальной группы - источник конструктивного межнационального сотрудничества. С целью налаживания отношений между разными этническими и национальными группами:</a:t>
            </a:r>
          </a:p>
          <a:p>
            <a:pPr>
              <a:lnSpc>
                <a:spcPct val="80000"/>
              </a:lnSpc>
            </a:pPr>
            <a:r>
              <a:rPr lang="ru-RU" sz="1800" smtClean="0">
                <a:effectLst>
                  <a:outerShdw blurRad="38100" dist="38100" dir="2700000" algn="tl">
                    <a:srgbClr val="FFFFFF"/>
                  </a:outerShdw>
                </a:effectLst>
              </a:rPr>
              <a:t>1) относитесь к чужой культуре с тем же уважением, с которым относитесь к собственной;</a:t>
            </a:r>
          </a:p>
          <a:p>
            <a:pPr>
              <a:lnSpc>
                <a:spcPct val="80000"/>
              </a:lnSpc>
            </a:pPr>
            <a:r>
              <a:rPr lang="ru-RU" sz="1800" smtClean="0">
                <a:effectLst>
                  <a:outerShdw blurRad="38100" dist="38100" dir="2700000" algn="tl">
                    <a:srgbClr val="FFFFFF"/>
                  </a:outerShdw>
                </a:effectLst>
              </a:rPr>
              <a:t>2) не судите о ценностях, убеждениях и традициях других культур</a:t>
            </a:r>
          </a:p>
          <a:p>
            <a:pPr>
              <a:lnSpc>
                <a:spcPct val="80000"/>
              </a:lnSpc>
            </a:pPr>
            <a:r>
              <a:rPr lang="ru-RU" sz="1800" smtClean="0">
                <a:effectLst>
                  <a:outerShdw blurRad="38100" dist="38100" dir="2700000" algn="tl">
                    <a:srgbClr val="FFFFFF"/>
                  </a:outerShdw>
                </a:effectLst>
              </a:rPr>
              <a:t>отталкиваясь от собственных ценностей.</a:t>
            </a:r>
          </a:p>
          <a:p>
            <a:pPr>
              <a:lnSpc>
                <a:spcPct val="80000"/>
              </a:lnSpc>
            </a:pPr>
            <a:r>
              <a:rPr lang="ru-RU" sz="1800" smtClean="0">
                <a:effectLst>
                  <a:outerShdw blurRad="38100" dist="38100" dir="2700000" algn="tl">
                    <a:srgbClr val="FFFFFF"/>
                  </a:outerShdw>
                </a:effectLst>
              </a:rPr>
              <a:t>3) никогда не исходите из превосходства своей религии над чужой религией.</a:t>
            </a:r>
          </a:p>
          <a:p>
            <a:pPr>
              <a:lnSpc>
                <a:spcPct val="80000"/>
              </a:lnSpc>
            </a:pPr>
            <a:endParaRPr lang="ru-RU" sz="1800" smtClean="0">
              <a:effectLst>
                <a:outerShdw blurRad="38100" dist="38100" dir="2700000" algn="tl">
                  <a:srgbClr val="FFFFFF"/>
                </a:outerShdw>
              </a:effectLst>
            </a:endParaRPr>
          </a:p>
        </p:txBody>
      </p:sp>
      <p:pic>
        <p:nvPicPr>
          <p:cNvPr id="40964" name="Picture 4" descr="sotsium_16"/>
          <p:cNvPicPr>
            <a:picLocks noChangeAspect="1" noChangeArrowheads="1"/>
          </p:cNvPicPr>
          <p:nvPr/>
        </p:nvPicPr>
        <p:blipFill>
          <a:blip r:embed="rId2"/>
          <a:srcRect/>
          <a:stretch>
            <a:fillRect/>
          </a:stretch>
        </p:blipFill>
        <p:spPr bwMode="auto">
          <a:xfrm>
            <a:off x="2484438" y="4149725"/>
            <a:ext cx="3025775" cy="2443163"/>
          </a:xfrm>
          <a:prstGeom prst="rect">
            <a:avLst/>
          </a:prstGeom>
          <a:noFill/>
        </p:spPr>
      </p:pic>
      <p:sp>
        <p:nvSpPr>
          <p:cNvPr id="40966" name="Rectangle 6"/>
          <p:cNvSpPr>
            <a:spLocks noChangeArrowheads="1"/>
          </p:cNvSpPr>
          <p:nvPr/>
        </p:nvSpPr>
        <p:spPr bwMode="auto">
          <a:xfrm>
            <a:off x="5219700" y="4508500"/>
            <a:ext cx="3708400" cy="1066800"/>
          </a:xfrm>
          <a:prstGeom prst="rect">
            <a:avLst/>
          </a:prstGeom>
          <a:noFill/>
          <a:ln w="9525">
            <a:noFill/>
            <a:miter lim="800000"/>
            <a:headEnd/>
            <a:tailEnd/>
          </a:ln>
          <a:effectLst/>
        </p:spPr>
        <p:txBody>
          <a:bodyPr>
            <a:spAutoFit/>
          </a:bodyPr>
          <a:lstStyle/>
          <a:p>
            <a:pPr algn="ctr"/>
            <a:r>
              <a:rPr lang="ru-RU" sz="3200" b="1">
                <a:solidFill>
                  <a:srgbClr val="FF0000"/>
                </a:solidFill>
                <a:latin typeface="Times New Roman" pitchFamily="18" charset="0"/>
              </a:rPr>
              <a:t>Будьте толерантны</a:t>
            </a:r>
            <a:r>
              <a:rPr lang="ru-RU" sz="32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0" fill="hold"/>
                                        <p:tgtEl>
                                          <p:spTgt spid="4096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457200" y="274638"/>
            <a:ext cx="6851650" cy="1143000"/>
          </a:xfrm>
        </p:spPr>
        <p:txBody>
          <a:bodyPr/>
          <a:lstStyle/>
          <a:p>
            <a:r>
              <a:rPr lang="ru-RU" sz="4000" smtClean="0">
                <a:latin typeface="Arial" charset="0"/>
              </a:rPr>
              <a:t/>
            </a:r>
            <a:br>
              <a:rPr lang="ru-RU" sz="4000" smtClean="0">
                <a:latin typeface="Arial" charset="0"/>
              </a:rPr>
            </a:br>
            <a:r>
              <a:rPr lang="ru-RU" sz="4000" smtClean="0"/>
              <a:t>В общении</a:t>
            </a:r>
            <a:r>
              <a:rPr lang="ru-RU" sz="4000" smtClean="0">
                <a:latin typeface="Arial" charset="0"/>
              </a:rPr>
              <a:t>,</a:t>
            </a:r>
            <a:r>
              <a:rPr lang="ru-RU" sz="4000" smtClean="0"/>
              <a:t> и в сети Интернет в том числе, помните:</a:t>
            </a:r>
            <a:br>
              <a:rPr lang="ru-RU" sz="4000" smtClean="0"/>
            </a:br>
            <a:endParaRPr lang="ru-RU" sz="4000" smtClean="0"/>
          </a:p>
        </p:txBody>
      </p:sp>
      <p:sp>
        <p:nvSpPr>
          <p:cNvPr id="44035" name="Rectangle 3"/>
          <p:cNvSpPr>
            <a:spLocks noGrp="1"/>
          </p:cNvSpPr>
          <p:nvPr>
            <p:ph type="body" idx="1"/>
          </p:nvPr>
        </p:nvSpPr>
        <p:spPr bwMode="auto">
          <a:xfrm>
            <a:off x="457200" y="1773238"/>
            <a:ext cx="8229600" cy="2160587"/>
          </a:xfrm>
          <a:solidFill>
            <a:srgbClr val="D9D9D9"/>
          </a:solidFill>
        </p:spPr>
        <p:txBody>
          <a:bodyPr wrap="square" numCol="1" anchor="t" anchorCtr="0" compatLnSpc="1">
            <a:prstTxWarp prst="textNoShape">
              <a:avLst/>
            </a:prstTxWarp>
          </a:bodyPr>
          <a:lstStyle/>
          <a:p>
            <a:pPr>
              <a:lnSpc>
                <a:spcPct val="80000"/>
              </a:lnSpc>
            </a:pPr>
            <a:r>
              <a:rPr lang="ru-RU" sz="1800" smtClean="0">
                <a:effectLst>
                  <a:outerShdw blurRad="38100" dist="38100" dir="2700000" algn="tl">
                    <a:srgbClr val="FFFFFF"/>
                  </a:outerShdw>
                </a:effectLst>
              </a:rPr>
              <a:t>4) Общаясь с представителями других верований, старайтесь понимать и уважать их точку зрения.</a:t>
            </a:r>
          </a:p>
          <a:p>
            <a:pPr>
              <a:lnSpc>
                <a:spcPct val="80000"/>
              </a:lnSpc>
            </a:pPr>
            <a:r>
              <a:rPr lang="ru-RU" sz="1800" smtClean="0">
                <a:effectLst>
                  <a:outerShdw blurRad="38100" dist="38100" dir="2700000" algn="tl">
                    <a:srgbClr val="FFFFFF"/>
                  </a:outerShdw>
                </a:effectLst>
              </a:rPr>
              <a:t>5) Помните, что каждая культура, какой бы малой она не была, имеет  что предложить миру, но нет такой культуры которая бы имела монополию на все аспекты.</a:t>
            </a:r>
          </a:p>
          <a:p>
            <a:pPr>
              <a:lnSpc>
                <a:spcPct val="80000"/>
              </a:lnSpc>
            </a:pPr>
            <a:r>
              <a:rPr lang="ru-RU" sz="1800" smtClean="0">
                <a:effectLst>
                  <a:outerShdw blurRad="38100" dist="38100" dir="2700000" algn="tl">
                    <a:srgbClr val="FFFFFF"/>
                  </a:outerShdw>
                </a:effectLst>
              </a:rPr>
              <a:t>6) Всегда помните, что никакие научные данные не доказывают превосходство одной этнической группы над другой.</a:t>
            </a:r>
          </a:p>
          <a:p>
            <a:pPr>
              <a:lnSpc>
                <a:spcPct val="80000"/>
              </a:lnSpc>
            </a:pPr>
            <a:r>
              <a:rPr lang="ru-RU" sz="1800" smtClean="0">
                <a:effectLst>
                  <a:outerShdw blurRad="38100" dist="38100" dir="2700000" algn="tl">
                    <a:srgbClr val="FFFFFF"/>
                  </a:outerShdw>
                </a:effectLst>
              </a:rPr>
              <a:t>7) Если вы с чем-то не согласны, не переходите на оскорбления, не используйте слова, которые унижают честь и достоинство другого.</a:t>
            </a:r>
          </a:p>
          <a:p>
            <a:endParaRPr lang="ru-RU" sz="1800" smtClean="0">
              <a:effectLst/>
            </a:endParaRPr>
          </a:p>
        </p:txBody>
      </p:sp>
      <p:pic>
        <p:nvPicPr>
          <p:cNvPr id="44037" name="Picture 5" descr="2f269f25bc8fb0661dc113ff2e54b17e"/>
          <p:cNvPicPr>
            <a:picLocks noChangeAspect="1" noChangeArrowheads="1"/>
          </p:cNvPicPr>
          <p:nvPr/>
        </p:nvPicPr>
        <p:blipFill>
          <a:blip r:embed="rId2"/>
          <a:srcRect l="16687" r="18405"/>
          <a:stretch>
            <a:fillRect/>
          </a:stretch>
        </p:blipFill>
        <p:spPr bwMode="auto">
          <a:xfrm>
            <a:off x="3348038" y="4149725"/>
            <a:ext cx="2519362" cy="2425700"/>
          </a:xfrm>
          <a:prstGeom prst="rect">
            <a:avLst/>
          </a:prstGeom>
          <a:noFill/>
          <a:ln w="9525">
            <a:noFill/>
            <a:miter lim="800000"/>
            <a:headEnd/>
            <a:tailEnd/>
          </a:ln>
        </p:spPr>
      </p:pic>
      <p:sp>
        <p:nvSpPr>
          <p:cNvPr id="44039" name="Rectangle 7"/>
          <p:cNvSpPr>
            <a:spLocks noChangeArrowheads="1"/>
          </p:cNvSpPr>
          <p:nvPr/>
        </p:nvSpPr>
        <p:spPr bwMode="auto">
          <a:xfrm>
            <a:off x="5219700" y="4508500"/>
            <a:ext cx="3708400" cy="1066800"/>
          </a:xfrm>
          <a:prstGeom prst="rect">
            <a:avLst/>
          </a:prstGeom>
          <a:noFill/>
          <a:ln w="9525">
            <a:noFill/>
            <a:miter lim="800000"/>
            <a:headEnd/>
            <a:tailEnd/>
          </a:ln>
          <a:effectLst/>
        </p:spPr>
        <p:txBody>
          <a:bodyPr>
            <a:spAutoFit/>
          </a:bodyPr>
          <a:lstStyle/>
          <a:p>
            <a:pPr algn="ctr"/>
            <a:r>
              <a:rPr lang="ru-RU" sz="3200" b="1">
                <a:solidFill>
                  <a:srgbClr val="FF0000"/>
                </a:solidFill>
                <a:latin typeface="Times New Roman" pitchFamily="18" charset="0"/>
              </a:rPr>
              <a:t>Будьте толерантны</a:t>
            </a:r>
            <a:r>
              <a:rPr lang="ru-RU" sz="32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0" fill="hold"/>
                                        <p:tgtEl>
                                          <p:spTgt spid="4403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0" y="274638"/>
            <a:ext cx="8686800" cy="1143000"/>
          </a:xfrm>
        </p:spPr>
        <p:txBody>
          <a:bodyPr/>
          <a:lstStyle/>
          <a:p>
            <a:r>
              <a:rPr lang="ru-RU" smtClean="0"/>
              <a:t>Что такое</a:t>
            </a:r>
            <a:r>
              <a:rPr lang="en-US" smtClean="0"/>
              <a:t> </a:t>
            </a:r>
            <a:r>
              <a:rPr lang="ru-RU" smtClean="0"/>
              <a:t>экстремизм?</a:t>
            </a:r>
          </a:p>
        </p:txBody>
      </p:sp>
      <p:sp>
        <p:nvSpPr>
          <p:cNvPr id="3" name="Содержимое 2"/>
          <p:cNvSpPr>
            <a:spLocks noGrp="1"/>
          </p:cNvSpPr>
          <p:nvPr>
            <p:ph idx="1"/>
          </p:nvPr>
        </p:nvSpPr>
        <p:spPr>
          <a:xfrm>
            <a:off x="457200" y="1600200"/>
            <a:ext cx="8229600" cy="2765425"/>
          </a:xfrm>
        </p:spPr>
        <p:txBody>
          <a:bodyPr>
            <a:normAutofit fontScale="92500" lnSpcReduction="20000"/>
          </a:bodyPr>
          <a:lstStyle/>
          <a:p>
            <a:pPr fontAlgn="auto">
              <a:spcAft>
                <a:spcPts val="0"/>
              </a:spcAft>
              <a:buFont typeface="Arial" pitchFamily="34" charset="0"/>
              <a:buChar char="•"/>
              <a:defRPr/>
            </a:pPr>
            <a:r>
              <a:rPr lang="ru-RU" dirty="0" smtClean="0"/>
              <a:t>Взгляды , </a:t>
            </a:r>
            <a:r>
              <a:rPr lang="ru-RU" dirty="0"/>
              <a:t>учения или системы ценностей, категорически отрицающие существующий и общепринятый комплекс ценностей и при этом выступающие за насильственную смену ценностного комплекса в обществе (Современный толковый словарь русского языка).  </a:t>
            </a:r>
            <a:endParaRPr lang="ru-RU" dirty="0" smtClean="0"/>
          </a:p>
          <a:p>
            <a:pPr fontAlgn="auto">
              <a:spcAft>
                <a:spcPts val="0"/>
              </a:spcAft>
              <a:buFont typeface="Arial" pitchFamily="34" charset="0"/>
              <a:buChar char="•"/>
              <a:defRPr/>
            </a:pPr>
            <a:endParaRPr lang="ru-RU" dirty="0"/>
          </a:p>
          <a:p>
            <a:pPr fontAlgn="auto">
              <a:spcAft>
                <a:spcPts val="0"/>
              </a:spcAft>
              <a:buFont typeface="Arial" pitchFamily="34" charset="0"/>
              <a:buChar char="•"/>
              <a:defRPr/>
            </a:pPr>
            <a:endParaRPr lang="ru-RU" dirty="0"/>
          </a:p>
        </p:txBody>
      </p:sp>
      <p:pic>
        <p:nvPicPr>
          <p:cNvPr id="15363" name="Picture 4" descr="ФОТО-экстремизм.jpg (1000×713)"/>
          <p:cNvPicPr>
            <a:picLocks noChangeAspect="1" noChangeArrowheads="1"/>
          </p:cNvPicPr>
          <p:nvPr/>
        </p:nvPicPr>
        <p:blipFill>
          <a:blip r:embed="rId2"/>
          <a:srcRect/>
          <a:stretch>
            <a:fillRect/>
          </a:stretch>
        </p:blipFill>
        <p:spPr bwMode="auto">
          <a:xfrm>
            <a:off x="2771775" y="4292600"/>
            <a:ext cx="3319463" cy="2366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
            </a:r>
            <a:br>
              <a:rPr lang="ru-RU" dirty="0" smtClean="0"/>
            </a:br>
            <a:r>
              <a:rPr lang="ru-RU" dirty="0" smtClean="0"/>
              <a:t>Ресурсы:</a:t>
            </a:r>
            <a:br>
              <a:rPr lang="ru-RU" dirty="0" smtClean="0"/>
            </a:br>
            <a:endParaRPr lang="ru-RU" dirty="0"/>
          </a:p>
        </p:txBody>
      </p:sp>
      <p:sp>
        <p:nvSpPr>
          <p:cNvPr id="3" name="Содержимое 2"/>
          <p:cNvSpPr>
            <a:spLocks noGrp="1"/>
          </p:cNvSpPr>
          <p:nvPr>
            <p:ph idx="1"/>
          </p:nvPr>
        </p:nvSpPr>
        <p:spPr>
          <a:xfrm>
            <a:off x="457200" y="1773238"/>
            <a:ext cx="8229600" cy="4032250"/>
          </a:xfrm>
        </p:spPr>
        <p:txBody>
          <a:bodyPr wrap="square" numCol="1" anchor="t" anchorCtr="0" compatLnSpc="1">
            <a:prstTxWarp prst="textNoShape">
              <a:avLst/>
            </a:prstTxWarp>
          </a:bodyPr>
          <a:lstStyle/>
          <a:p>
            <a:pPr>
              <a:lnSpc>
                <a:spcPct val="80000"/>
              </a:lnSpc>
            </a:pPr>
            <a:r>
              <a:rPr lang="ru-RU" sz="1200" u="sng" smtClean="0">
                <a:effectLst>
                  <a:outerShdw blurRad="38100" dist="38100" dir="2700000" algn="tl">
                    <a:srgbClr val="FFFFFF"/>
                  </a:outerShdw>
                </a:effectLst>
                <a:hlinkClick r:id="rId2"/>
              </a:rPr>
              <a:t>http://e-notabene.ru/nb/article_12386.html</a:t>
            </a:r>
            <a:endParaRPr lang="ru-RU" sz="1200"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3"/>
              </a:rPr>
              <a:t>http://www.ekstremizm.ru/publikacii/item/659-propaganda-ekstremizma-v-seti-internet</a:t>
            </a:r>
            <a:endParaRPr lang="ru-RU" sz="1200"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4"/>
              </a:rPr>
              <a:t>http://www.moluch.ru/archive/76/13119/</a:t>
            </a:r>
            <a:endParaRPr lang="ru-RU" sz="1200"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5"/>
              </a:rPr>
              <a:t>http://docs.cntd.ru/document/901823502</a:t>
            </a:r>
            <a:endParaRPr lang="ru-RU" sz="1200"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6"/>
              </a:rPr>
              <a:t>http://molinfocenter.ru/creation/young-about/462-ekstremizm</a:t>
            </a:r>
            <a:endParaRPr lang="ru-RU" sz="1200"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7"/>
              </a:rPr>
              <a:t>http://www.molodezh79.ru/novosti/item/4676-kak-ne-popastiy-v-lapiy-terrorista-i-yekstremista</a:t>
            </a:r>
            <a:endParaRPr lang="ru-RU" sz="1200" u="sng"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8"/>
              </a:rPr>
              <a:t>http://kazanartschool.ru/images/raboti%20stydentov/ekstremizmy_net/leonova.jpg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9"/>
              </a:rPr>
              <a:t>http://pricom.kz/images/2013/08/logo-terror.jpg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0"/>
              </a:rPr>
              <a:t>http://www.stolica.onego.ru/resources/i135289-contentImage1_1-original.jpg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1"/>
              </a:rPr>
              <a:t>http://komiinform.ru/content/image-news/130721/%21.jpg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2"/>
              </a:rPr>
              <a:t>http://img.tumix.ru/common-1200x700/data/content/3508.HHH.jpg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3"/>
              </a:rPr>
              <a:t>http://m6.paperblog.com/i/42/422376/-T-684rSS.jpeg</a:t>
            </a:r>
            <a:endParaRPr lang="ru-RU" sz="1200" u="sng" smtClean="0">
              <a:effectLst>
                <a:outerShdw blurRad="38100" dist="38100" dir="2700000" algn="tl">
                  <a:srgbClr val="FFFFFF"/>
                </a:outerShdw>
              </a:effectLst>
              <a:latin typeface="Arial" charset="0"/>
            </a:endParaRPr>
          </a:p>
          <a:p>
            <a:pPr>
              <a:lnSpc>
                <a:spcPct val="80000"/>
              </a:lnSpc>
            </a:pPr>
            <a:r>
              <a:rPr lang="ru-RU" sz="1200" smtClean="0">
                <a:effectLst>
                  <a:outerShdw blurRad="38100" dist="38100" dir="2700000" algn="tl">
                    <a:srgbClr val="FFFFFF"/>
                  </a:outerShdw>
                </a:effectLst>
                <a:latin typeface="Arial" charset="0"/>
                <a:hlinkClick r:id="rId14"/>
              </a:rPr>
              <a:t>http://uman.info/img/timthumb.php?src=/img/uploads/images/news/1.03.-31.03/images(5).jpg&amp;w=400</a:t>
            </a:r>
            <a:endParaRPr lang="ru-RU" sz="1200" smtClean="0">
              <a:effectLst>
                <a:outerShdw blurRad="38100" dist="38100" dir="2700000" algn="tl">
                  <a:srgbClr val="FFFFFF"/>
                </a:outerShdw>
              </a:effectLst>
              <a:latin typeface="Arial" charset="0"/>
            </a:endParaRPr>
          </a:p>
          <a:p>
            <a:pPr>
              <a:lnSpc>
                <a:spcPct val="80000"/>
              </a:lnSpc>
            </a:pPr>
            <a:r>
              <a:rPr lang="en-US" sz="1200" u="sng" smtClean="0">
                <a:effectLst>
                  <a:outerShdw blurRad="38100" dist="38100" dir="2700000" algn="tl">
                    <a:srgbClr val="FFFFFF"/>
                  </a:outerShdw>
                </a:effectLst>
                <a:hlinkClick r:id="rId15"/>
              </a:rPr>
              <a:t>http://www.altyn-orda.kz/uploads/%D0%A4%D0%9E%D0%A2%D0%9E-%D1%8D%D0%BA%D1%81%D1%82%D1%80%D0%B5%D0%BC%D0%B8%D0%B7%D0%BC.jpg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6"/>
              </a:rPr>
              <a:t>http://www.tesn.gorodnews.ru/gorod/img/11286.jpg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7"/>
              </a:rPr>
              <a:t>http://ugnovosti.ru/upload/iblock/307/3073e16d3b14eed2f30fa9a14abbbea6.jpg</a:t>
            </a:r>
            <a:endParaRPr lang="ru-RU" sz="1200" u="sng" smtClean="0">
              <a:effectLst>
                <a:outerShdw blurRad="38100" dist="38100" dir="2700000" algn="tl">
                  <a:srgbClr val="FFFFFF"/>
                </a:outerShdw>
              </a:effectLst>
              <a:latin typeface="Arial" charset="0"/>
            </a:endParaRPr>
          </a:p>
          <a:p>
            <a:pPr>
              <a:lnSpc>
                <a:spcPct val="80000"/>
              </a:lnSpc>
            </a:pPr>
            <a:r>
              <a:rPr lang="ru-RU" sz="1200" u="sng" smtClean="0">
                <a:effectLst>
                  <a:outerShdw blurRad="38100" dist="38100" dir="2700000" algn="tl">
                    <a:srgbClr val="FFFFFF"/>
                  </a:outerShdw>
                </a:effectLst>
                <a:latin typeface="Arial" charset="0"/>
                <a:hlinkClick r:id="rId18"/>
              </a:rPr>
              <a:t>http://spacecoastdaily.com/wp-content/uploads/2013/04/phone-scam-shutterstock_95818504.jpg</a:t>
            </a:r>
            <a:endParaRPr lang="ru-RU" sz="1200" u="sng" smtClean="0">
              <a:effectLst>
                <a:outerShdw blurRad="38100" dist="38100" dir="2700000" algn="tl">
                  <a:srgbClr val="FFFFFF"/>
                </a:outerShdw>
              </a:effectLst>
              <a:latin typeface="Arial" charset="0"/>
            </a:endParaRPr>
          </a:p>
          <a:p>
            <a:pPr>
              <a:lnSpc>
                <a:spcPct val="80000"/>
              </a:lnSpc>
            </a:pPr>
            <a:r>
              <a:rPr lang="en-US" sz="1200" u="sng" smtClean="0">
                <a:effectLst>
                  <a:outerShdw blurRad="38100" dist="38100" dir="2700000" algn="tl">
                    <a:srgbClr val="FFFFFF"/>
                  </a:outerShdw>
                </a:effectLst>
                <a:hlinkClick r:id="rId19"/>
              </a:rPr>
              <a:t>http://www.defaiya.com/sites/default/files/images/stories/2013/heavy-cyber-attacks-hit-key-saudi-government-sites.jpg</a:t>
            </a:r>
            <a:endParaRPr lang="ru-RU" sz="1200" smtClean="0">
              <a:effectLst>
                <a:outerShdw blurRad="38100" dist="38100" dir="2700000" algn="tl">
                  <a:srgbClr val="FFFFFF"/>
                </a:outerShdw>
              </a:effectLst>
            </a:endParaRPr>
          </a:p>
          <a:p>
            <a:pPr>
              <a:lnSpc>
                <a:spcPct val="80000"/>
              </a:lnSpc>
            </a:pPr>
            <a:r>
              <a:rPr lang="ru-RU" sz="1200" smtClean="0">
                <a:effectLst>
                  <a:outerShdw blurRad="38100" dist="38100" dir="2700000" algn="tl">
                    <a:srgbClr val="FFFFFF"/>
                  </a:outerShdw>
                </a:effectLst>
                <a:latin typeface="Arial" charset="0"/>
                <a:hlinkClick r:id="rId20"/>
              </a:rPr>
              <a:t>http://mail.baq.kz/foto/2f269f25bc8fb0661dc113ff2e54b17e.jpg</a:t>
            </a:r>
            <a:endParaRPr lang="ru-RU" sz="1200" smtClean="0">
              <a:effectLst>
                <a:outerShdw blurRad="38100" dist="38100" dir="2700000" algn="tl">
                  <a:srgbClr val="FFFFFF"/>
                </a:outerShdw>
              </a:effectLst>
              <a:latin typeface="Arial" charset="0"/>
            </a:endParaRPr>
          </a:p>
          <a:p>
            <a:pPr>
              <a:lnSpc>
                <a:spcPct val="80000"/>
              </a:lnSpc>
            </a:pPr>
            <a:endParaRPr lang="ru-RU" sz="1200" smtClean="0">
              <a:effectLst>
                <a:outerShdw blurRad="38100" dist="38100" dir="2700000" algn="tl">
                  <a:srgbClr val="FFFFFF"/>
                </a:outerShdw>
              </a:effectLst>
            </a:endParaRPr>
          </a:p>
          <a:p>
            <a:pPr>
              <a:lnSpc>
                <a:spcPct val="80000"/>
              </a:lnSpc>
            </a:pPr>
            <a:r>
              <a:rPr lang="ru-RU" sz="1200" smtClean="0">
                <a:effectLst>
                  <a:outerShdw blurRad="38100" dist="38100" dir="2700000" algn="tl">
                    <a:srgbClr val="FFFFFF"/>
                  </a:outerShdw>
                </a:effectLst>
              </a:rPr>
              <a:t> </a:t>
            </a:r>
          </a:p>
          <a:p>
            <a:pPr>
              <a:lnSpc>
                <a:spcPct val="80000"/>
              </a:lnSpc>
            </a:pPr>
            <a:endParaRPr lang="ru-RU" sz="120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0" y="274638"/>
            <a:ext cx="8686800" cy="1143000"/>
          </a:xfrm>
        </p:spPr>
        <p:txBody>
          <a:bodyPr/>
          <a:lstStyle/>
          <a:p>
            <a:r>
              <a:rPr lang="ru-RU" smtClean="0"/>
              <a:t>Что такое</a:t>
            </a:r>
            <a:r>
              <a:rPr lang="en-US" smtClean="0"/>
              <a:t> </a:t>
            </a:r>
            <a:r>
              <a:rPr lang="ru-RU" smtClean="0"/>
              <a:t>экстремизм?</a:t>
            </a:r>
          </a:p>
        </p:txBody>
      </p:sp>
      <p:sp>
        <p:nvSpPr>
          <p:cNvPr id="3" name="Содержимое 2"/>
          <p:cNvSpPr>
            <a:spLocks noGrp="1"/>
          </p:cNvSpPr>
          <p:nvPr>
            <p:ph idx="1"/>
          </p:nvPr>
        </p:nvSpPr>
        <p:spPr/>
        <p:txBody>
          <a:bodyPr>
            <a:normAutofit fontScale="92500" lnSpcReduction="10000"/>
          </a:bodyPr>
          <a:lstStyle/>
          <a:p>
            <a:pPr fontAlgn="auto">
              <a:spcAft>
                <a:spcPts val="0"/>
              </a:spcAft>
              <a:buFont typeface="Arial" pitchFamily="34" charset="0"/>
              <a:buChar char="•"/>
              <a:defRPr/>
            </a:pPr>
            <a:r>
              <a:rPr lang="ru-RU" dirty="0" smtClean="0"/>
              <a:t>Взгляды и учения эти могут быть политические, социальные (культурные), религиозные. </a:t>
            </a:r>
          </a:p>
          <a:p>
            <a:pPr fontAlgn="auto">
              <a:spcAft>
                <a:spcPts val="0"/>
              </a:spcAft>
              <a:buFont typeface="Arial" pitchFamily="34" charset="0"/>
              <a:buChar char="•"/>
              <a:defRPr/>
            </a:pPr>
            <a:r>
              <a:rPr lang="ru-RU" dirty="0" smtClean="0"/>
              <a:t>Экстремизм определяется как приверженность к крайним взглядам и мерам (Большая Советская Энциклопедия).</a:t>
            </a:r>
            <a:endParaRPr lang="ru-RU" dirty="0"/>
          </a:p>
        </p:txBody>
      </p:sp>
      <p:pic>
        <p:nvPicPr>
          <p:cNvPr id="16387" name="Picture 2" descr="3508.HHH.jpg (896×600)"/>
          <p:cNvPicPr>
            <a:picLocks noChangeAspect="1" noChangeArrowheads="1"/>
          </p:cNvPicPr>
          <p:nvPr/>
        </p:nvPicPr>
        <p:blipFill>
          <a:blip r:embed="rId2"/>
          <a:srcRect/>
          <a:stretch>
            <a:fillRect/>
          </a:stretch>
        </p:blipFill>
        <p:spPr bwMode="auto">
          <a:xfrm>
            <a:off x="2916238" y="4652963"/>
            <a:ext cx="2862262" cy="1917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7524750" cy="1930400"/>
          </a:xfrm>
        </p:spPr>
        <p:txBody>
          <a:bodyPr rtlCol="0">
            <a:normAutofit fontScale="90000"/>
          </a:bodyPr>
          <a:lstStyle/>
          <a:p>
            <a:pPr fontAlgn="auto">
              <a:spcAft>
                <a:spcPts val="0"/>
              </a:spcAft>
              <a:defRPr/>
            </a:pPr>
            <a:r>
              <a:rPr lang="ru-RU" dirty="0" smtClean="0"/>
              <a:t>Главная цель экстремизма - привлечь как можно больше единомышленников. </a:t>
            </a:r>
            <a:endParaRPr lang="ru-RU" dirty="0"/>
          </a:p>
        </p:txBody>
      </p:sp>
      <p:sp>
        <p:nvSpPr>
          <p:cNvPr id="3" name="Содержимое 2"/>
          <p:cNvSpPr>
            <a:spLocks noGrp="1"/>
          </p:cNvSpPr>
          <p:nvPr>
            <p:ph idx="1"/>
          </p:nvPr>
        </p:nvSpPr>
        <p:spPr>
          <a:xfrm>
            <a:off x="457200" y="2276475"/>
            <a:ext cx="8229600" cy="2232025"/>
          </a:xfrm>
        </p:spPr>
        <p:txBody>
          <a:bodyPr/>
          <a:lstStyle/>
          <a:p>
            <a:pPr fontAlgn="auto">
              <a:spcAft>
                <a:spcPts val="0"/>
              </a:spcAft>
              <a:buFont typeface="Arial" pitchFamily="34" charset="0"/>
              <a:buChar char="•"/>
              <a:defRPr/>
            </a:pPr>
            <a:r>
              <a:rPr lang="ru-RU" dirty="0" smtClean="0"/>
              <a:t>Где </a:t>
            </a:r>
            <a:r>
              <a:rPr lang="ru-RU" dirty="0"/>
              <a:t>это можно сделать в современном информационном обществе</a:t>
            </a:r>
            <a:r>
              <a:rPr lang="ru-RU" dirty="0" smtClean="0"/>
              <a:t>?</a:t>
            </a:r>
          </a:p>
          <a:p>
            <a:pPr fontAlgn="auto">
              <a:spcAft>
                <a:spcPts val="0"/>
              </a:spcAft>
              <a:buFont typeface="Arial" pitchFamily="34" charset="0"/>
              <a:buChar char="•"/>
              <a:defRPr/>
            </a:pPr>
            <a:r>
              <a:rPr lang="ru-RU" dirty="0" smtClean="0"/>
              <a:t> </a:t>
            </a:r>
            <a:r>
              <a:rPr lang="ru-RU" dirty="0"/>
              <a:t>Конечно  в сети Интернет.  </a:t>
            </a:r>
          </a:p>
          <a:p>
            <a:pPr fontAlgn="auto">
              <a:spcAft>
                <a:spcPts val="0"/>
              </a:spcAft>
              <a:buFont typeface="Arial" pitchFamily="34" charset="0"/>
              <a:buChar char="•"/>
              <a:defRPr/>
            </a:pPr>
            <a:endParaRPr lang="ru-RU" dirty="0"/>
          </a:p>
        </p:txBody>
      </p:sp>
      <p:pic>
        <p:nvPicPr>
          <p:cNvPr id="17412" name="Picture 4" descr="images(5)"/>
          <p:cNvPicPr>
            <a:picLocks noChangeAspect="1" noChangeArrowheads="1"/>
          </p:cNvPicPr>
          <p:nvPr/>
        </p:nvPicPr>
        <p:blipFill>
          <a:blip r:embed="rId2"/>
          <a:srcRect/>
          <a:stretch>
            <a:fillRect/>
          </a:stretch>
        </p:blipFill>
        <p:spPr bwMode="auto">
          <a:xfrm>
            <a:off x="3132138" y="4581525"/>
            <a:ext cx="2665412" cy="1965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a:normAutofit fontScale="55000" lnSpcReduction="20000"/>
          </a:bodyPr>
          <a:lstStyle/>
          <a:p>
            <a:pPr fontAlgn="auto">
              <a:spcAft>
                <a:spcPts val="0"/>
              </a:spcAft>
              <a:buFont typeface="Arial" pitchFamily="34" charset="0"/>
              <a:buChar char="•"/>
              <a:defRPr/>
            </a:pPr>
            <a:r>
              <a:rPr lang="ru-RU" dirty="0" smtClean="0"/>
              <a:t>1</a:t>
            </a:r>
            <a:r>
              <a:rPr lang="ru-RU" dirty="0"/>
              <a:t>) экстремистская деятельность (экстремизм):</a:t>
            </a:r>
            <a:br>
              <a:rPr lang="ru-RU" dirty="0"/>
            </a:br>
            <a:r>
              <a:rPr lang="ru-RU" dirty="0"/>
              <a:t/>
            </a:r>
            <a:br>
              <a:rPr lang="ru-RU" dirty="0"/>
            </a:br>
            <a:r>
              <a:rPr lang="ru-RU" dirty="0"/>
              <a:t>насильственное изменение основ конституционного строя и нарушение целостности Российской Федерации;</a:t>
            </a:r>
            <a:br>
              <a:rPr lang="ru-RU" dirty="0"/>
            </a:br>
            <a:r>
              <a:rPr lang="ru-RU" dirty="0"/>
              <a:t/>
            </a:r>
            <a:br>
              <a:rPr lang="ru-RU" dirty="0"/>
            </a:br>
            <a:r>
              <a:rPr lang="ru-RU" dirty="0"/>
              <a:t>публичное оправдание терроризма и иная террористическая деятельность;</a:t>
            </a:r>
            <a:br>
              <a:rPr lang="ru-RU" dirty="0"/>
            </a:br>
            <a:r>
              <a:rPr lang="ru-RU" dirty="0"/>
              <a:t/>
            </a:r>
            <a:br>
              <a:rPr lang="ru-RU" dirty="0"/>
            </a:br>
            <a:r>
              <a:rPr lang="ru-RU" dirty="0"/>
              <a:t>возбуждение социальной, расовой, национальной или религиозной розни;</a:t>
            </a:r>
            <a:br>
              <a:rPr lang="ru-RU" dirty="0"/>
            </a:br>
            <a:r>
              <a:rPr lang="ru-RU" dirty="0"/>
              <a:t/>
            </a:r>
            <a:br>
              <a:rPr lang="ru-RU" dirty="0"/>
            </a:br>
            <a:r>
              <a:rPr lang="ru-RU" dirty="0"/>
              <a:t>пропаганда исключительности, превосходства либо неполноценности человека по признаку его социальной, расовой, национальной, религиозной или языковой принадлежности или отношения к религии;</a:t>
            </a:r>
            <a:br>
              <a:rPr lang="ru-RU" dirty="0"/>
            </a:br>
            <a:r>
              <a:rPr lang="ru-RU" dirty="0"/>
              <a:t/>
            </a:r>
            <a:br>
              <a:rPr lang="ru-RU" dirty="0"/>
            </a:br>
            <a:r>
              <a:rPr lang="ru-RU" dirty="0"/>
              <a:t>нарушение прав, свобод и законных интересов человека и гражданина в зависимости от его социальной, расовой, национальной, религиозной или языковой принадлежности или отношения к религии;</a:t>
            </a:r>
            <a:br>
              <a:rPr lang="ru-RU" dirty="0"/>
            </a:br>
            <a:r>
              <a:rPr lang="ru-RU" dirty="0"/>
              <a:t/>
            </a:r>
            <a:br>
              <a:rPr lang="ru-RU" dirty="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wrap="square" numCol="1" anchor="t" anchorCtr="0" compatLnSpc="1">
            <a:prstTxWarp prst="textNoShape">
              <a:avLst/>
            </a:prstTxWarp>
          </a:bodyPr>
          <a:lstStyle/>
          <a:p>
            <a:pPr>
              <a:lnSpc>
                <a:spcPct val="80000"/>
              </a:lnSpc>
            </a:pPr>
            <a:r>
              <a:rPr lang="ru-RU" sz="1300" smtClean="0">
                <a:effectLst>
                  <a:outerShdw blurRad="38100" dist="38100" dir="2700000" algn="tl">
                    <a:srgbClr val="FFFFFF"/>
                  </a:outerShdw>
                </a:effectLst>
              </a:rPr>
              <a:t>1) экстремистская деятельность (экстремизм):</a:t>
            </a:r>
            <a:br>
              <a:rPr lang="ru-RU" sz="1300" smtClean="0">
                <a:effectLst>
                  <a:outerShdw blurRad="38100" dist="38100" dir="2700000" algn="tl">
                    <a:srgbClr val="FFFFFF"/>
                  </a:outerShdw>
                </a:effectLst>
              </a:rPr>
            </a:br>
            <a:r>
              <a:rPr lang="ru-RU" sz="1300" smtClean="0">
                <a:effectLst>
                  <a:outerShdw blurRad="38100" dist="38100" dir="2700000" algn="tl">
                    <a:srgbClr val="FFFFFF"/>
                  </a:outerShdw>
                </a:effectLst>
              </a:rPr>
              <a:t/>
            </a:r>
            <a:br>
              <a:rPr lang="ru-RU" sz="1300" smtClean="0">
                <a:effectLst>
                  <a:outerShdw blurRad="38100" dist="38100" dir="2700000" algn="tl">
                    <a:srgbClr val="FFFFFF"/>
                  </a:outerShdw>
                </a:effectLst>
              </a:rPr>
            </a:br>
            <a:r>
              <a:rPr lang="ru-RU" sz="1300" smtClean="0">
                <a:effectLst>
                  <a:outerShdw blurRad="38100" dist="38100" dir="2700000" algn="tl">
                    <a:srgbClr val="FFFFFF"/>
                  </a:outerShdw>
                </a:effectLst>
              </a:rPr>
              <a:t> </a:t>
            </a:r>
            <a:r>
              <a:rPr lang="ru-RU" sz="2000" smtClean="0">
                <a:effectLst>
                  <a:outerShdw blurRad="38100" dist="38100" dir="2700000" algn="tl">
                    <a:srgbClr val="FFFFFF"/>
                  </a:outerShdw>
                </a:effectLst>
              </a:rPr>
              <a:t>пропаганда и публичное демонстрирование нацистской атрибутики или символики либо атрибутики или символики, сходных с нацистской атрибутикой или символикой до степени смешения, либо публичное демонстрирование атрибутики или символики экстремистских организаций;</a:t>
            </a:r>
            <a:br>
              <a:rPr lang="ru-RU" sz="2000" smtClean="0">
                <a:effectLst>
                  <a:outerShdw blurRad="38100" dist="38100" dir="2700000" algn="tl">
                    <a:srgbClr val="FFFFFF"/>
                  </a:outerShdw>
                </a:effectLst>
              </a:rPr>
            </a:br>
            <a:r>
              <a:rPr lang="ru-RU" sz="2000" smtClean="0">
                <a:effectLst>
                  <a:outerShdw blurRad="38100" dist="38100" dir="2700000" algn="tl">
                    <a:srgbClr val="FFFFFF"/>
                  </a:outerShdw>
                </a:effectLst>
              </a:rPr>
              <a:t>(Абзац в редакции, введенной в действие с 6 января 2013 года </a:t>
            </a:r>
            <a:r>
              <a:rPr lang="ru-RU" sz="2000" u="sng" smtClean="0">
                <a:effectLst>
                  <a:outerShdw blurRad="38100" dist="38100" dir="2700000" algn="tl">
                    <a:srgbClr val="FFFFFF"/>
                  </a:outerShdw>
                </a:effectLst>
                <a:hlinkClick r:id="rId2"/>
              </a:rPr>
              <a:t>Федеральным законом от 25 декабря 2012 года N 255-ФЗ</a:t>
            </a:r>
            <a:r>
              <a:rPr lang="ru-RU" sz="2000" smtClean="0">
                <a:effectLst>
                  <a:outerShdw blurRad="38100" dist="38100" dir="2700000" algn="tl">
                    <a:srgbClr val="FFFFFF"/>
                  </a:outerShdw>
                </a:effectLst>
              </a:rPr>
              <a:t>.</a:t>
            </a:r>
            <a:br>
              <a:rPr lang="ru-RU" sz="2000" smtClean="0">
                <a:effectLst>
                  <a:outerShdw blurRad="38100" dist="38100" dir="2700000" algn="tl">
                    <a:srgbClr val="FFFFFF"/>
                  </a:outerShdw>
                </a:effectLst>
              </a:rPr>
            </a:br>
            <a:r>
              <a:rPr lang="ru-RU" sz="2000" smtClean="0">
                <a:effectLst>
                  <a:outerShdw blurRad="38100" dist="38100" dir="2700000" algn="tl">
                    <a:srgbClr val="FFFFFF"/>
                  </a:outerShdw>
                </a:effectLst>
              </a:rPr>
              <a:t/>
            </a:r>
            <a:br>
              <a:rPr lang="ru-RU" sz="2000" smtClean="0">
                <a:effectLst>
                  <a:outerShdw blurRad="38100" dist="38100" dir="2700000" algn="tl">
                    <a:srgbClr val="FFFFFF"/>
                  </a:outerShdw>
                </a:effectLst>
              </a:rPr>
            </a:br>
            <a:r>
              <a:rPr lang="ru-RU" sz="2000" smtClean="0">
                <a:effectLst>
                  <a:outerShdw blurRad="38100" dist="38100" dir="2700000" algn="tl">
                    <a:srgbClr val="FFFFFF"/>
                  </a:outerShdw>
                </a:effectLst>
              </a:rPr>
              <a:t>публичные призывы к осуществлению указанных деяний либо массовое распространение заведомо экстремистских материалов, а равно их изготовление или хранение в целях массового распространения;</a:t>
            </a:r>
            <a:br>
              <a:rPr lang="ru-RU" sz="2000" smtClean="0">
                <a:effectLst>
                  <a:outerShdw blurRad="38100" dist="38100" dir="2700000" algn="tl">
                    <a:srgbClr val="FFFFFF"/>
                  </a:outerShdw>
                </a:effectLst>
              </a:rPr>
            </a:br>
            <a:r>
              <a:rPr lang="ru-RU" sz="2000" smtClean="0">
                <a:effectLst>
                  <a:outerShdw blurRad="38100" dist="38100" dir="2700000" algn="tl">
                    <a:srgbClr val="FFFFFF"/>
                  </a:outerShdw>
                </a:effectLst>
              </a:rPr>
              <a:t/>
            </a:r>
            <a:br>
              <a:rPr lang="ru-RU" sz="2000" smtClean="0">
                <a:effectLst>
                  <a:outerShdw blurRad="38100" dist="38100" dir="2700000" algn="tl">
                    <a:srgbClr val="FFFFFF"/>
                  </a:outerShdw>
                </a:effectLst>
              </a:rPr>
            </a:br>
            <a:endParaRPr lang="ru-RU" sz="2000" smtClean="0">
              <a:effectLst>
                <a:outerShdw blurRad="38100" dist="38100" dir="2700000" algn="tl">
                  <a:srgbClr val="FFFFFF"/>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a:normAutofit fontScale="55000" lnSpcReduction="20000"/>
          </a:bodyPr>
          <a:lstStyle/>
          <a:p>
            <a:pPr fontAlgn="auto">
              <a:spcAft>
                <a:spcPts val="0"/>
              </a:spcAft>
              <a:buFont typeface="Arial" pitchFamily="34" charset="0"/>
              <a:buChar char="•"/>
              <a:defRPr/>
            </a:pPr>
            <a:r>
              <a:rPr lang="ru-RU" dirty="0" smtClean="0"/>
              <a:t>1</a:t>
            </a:r>
            <a:r>
              <a:rPr lang="ru-RU" dirty="0"/>
              <a:t>) экстремистская деятельность (экстремизм):</a:t>
            </a:r>
            <a:br>
              <a:rPr lang="ru-RU" dirty="0"/>
            </a:br>
            <a:r>
              <a:rPr lang="ru-RU" dirty="0"/>
              <a:t/>
            </a:r>
            <a:br>
              <a:rPr lang="ru-RU" dirty="0"/>
            </a:br>
            <a:r>
              <a:rPr lang="ru-RU" dirty="0"/>
              <a:t>публичное заведомо ложное обвинение лица, замещающего государственную должность Российской Федерации или государственную должность субъекта Российской Федерации, в совершении им в период исполнения своих должностных обязанностей деяний, указанных в настоящей статье и являющихся преступлением;</a:t>
            </a:r>
            <a:br>
              <a:rPr lang="ru-RU" dirty="0"/>
            </a:br>
            <a:r>
              <a:rPr lang="ru-RU" dirty="0"/>
              <a:t/>
            </a:r>
            <a:br>
              <a:rPr lang="ru-RU" dirty="0"/>
            </a:br>
            <a:r>
              <a:rPr lang="ru-RU" dirty="0"/>
              <a:t>организация и подготовка указанных деяний, а также подстрекательство к их осуществлению;</a:t>
            </a:r>
            <a:br>
              <a:rPr lang="ru-RU" dirty="0"/>
            </a:br>
            <a:endParaRPr lang="ru-RU" dirty="0"/>
          </a:p>
          <a:p>
            <a:pPr fontAlgn="auto">
              <a:spcAft>
                <a:spcPts val="0"/>
              </a:spcAft>
              <a:buFont typeface="Arial" pitchFamily="34" charset="0"/>
              <a:buChar char="•"/>
              <a:defRPr/>
            </a:pPr>
            <a:r>
              <a:rPr lang="ru-RU" dirty="0"/>
              <a:t>финансирование указанных деяний либо иное содействие в их организации, подготовке и осуществлении, в том числе путем предоставления учебной, полиграфической и материально-технической базы, телефонной и иных видов связи или оказания информационных услуг;</a:t>
            </a:r>
            <a:br>
              <a:rPr lang="ru-RU" dirty="0"/>
            </a:br>
            <a:r>
              <a:rPr lang="ru-RU" dirty="0"/>
              <a:t>(Пункт в редакции, введенной в действие с 12 августа 2007 года </a:t>
            </a:r>
            <a:r>
              <a:rPr lang="ru-RU" u="sng" dirty="0">
                <a:hlinkClick r:id="rId2"/>
              </a:rPr>
              <a:t>Федеральным законом от 24 июля 2007 года N 211-ФЗ</a:t>
            </a:r>
            <a:r>
              <a:rPr lang="ru-RU" dirty="0"/>
              <a:t>.</a:t>
            </a:r>
          </a:p>
          <a:p>
            <a:pPr fontAlgn="auto">
              <a:spcAft>
                <a:spcPts val="0"/>
              </a:spcAft>
              <a:buFont typeface="Arial" pitchFamily="34" charset="0"/>
              <a:buChar char="•"/>
              <a:defRPr/>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a:normAutofit fontScale="85000" lnSpcReduction="20000"/>
          </a:bodyPr>
          <a:lstStyle/>
          <a:p>
            <a:pPr fontAlgn="auto">
              <a:spcAft>
                <a:spcPts val="0"/>
              </a:spcAft>
              <a:buFont typeface="Arial" pitchFamily="34" charset="0"/>
              <a:buChar char="•"/>
              <a:defRPr/>
            </a:pPr>
            <a:r>
              <a:rPr lang="ru-RU" dirty="0"/>
              <a:t>2) экстремистская организация </a:t>
            </a:r>
            <a:r>
              <a:rPr lang="ru-RU" dirty="0" smtClean="0"/>
              <a:t>– </a:t>
            </a:r>
          </a:p>
          <a:p>
            <a:pPr fontAlgn="auto">
              <a:spcAft>
                <a:spcPts val="0"/>
              </a:spcAft>
              <a:buFont typeface="Arial" pitchFamily="34" charset="0"/>
              <a:buChar char="•"/>
              <a:defRPr/>
            </a:pPr>
            <a:r>
              <a:rPr lang="ru-RU" dirty="0" smtClean="0"/>
              <a:t>общественное </a:t>
            </a:r>
            <a:r>
              <a:rPr lang="ru-RU" dirty="0"/>
              <a:t>или религиозное объединение либо иная организация, в отношении которых по основаниям, предусмотренным настоящим Федеральным законом, судом принято вступившее в законную силу решение о ликвидации или запрете деятельности в связи с осуществлением экстремистской деятельности;</a:t>
            </a:r>
          </a:p>
          <a:p>
            <a:pPr fontAlgn="auto">
              <a:spcAft>
                <a:spcPts val="0"/>
              </a:spcAft>
              <a:buFont typeface="Arial" pitchFamily="34" charset="0"/>
              <a:buChar char="•"/>
              <a:defRPr/>
            </a:pPr>
            <a:r>
              <a:rPr lang="ru-RU" dirty="0" smtClean="0"/>
              <a:t>или </a:t>
            </a:r>
            <a:r>
              <a:rPr lang="ru-RU" dirty="0"/>
              <a:t>языковой принадлежности или отношения к религии;</a:t>
            </a:r>
            <a:br>
              <a:rPr lang="ru-RU" dirty="0"/>
            </a:br>
            <a:r>
              <a:rPr lang="ru-RU" dirty="0"/>
              <a:t/>
            </a:r>
            <a:br>
              <a:rPr lang="ru-RU" dirty="0"/>
            </a:br>
            <a:endParaRPr lang="ru-RU" dirty="0"/>
          </a:p>
        </p:txBody>
      </p:sp>
    </p:spTree>
  </p:cSld>
  <p:clrMapOvr>
    <a:masterClrMapping/>
  </p:clrMapOvr>
</p:sld>
</file>

<file path=ppt/theme/theme1.xml><?xml version="1.0" encoding="utf-8"?>
<a:theme xmlns:a="http://schemas.openxmlformats.org/drawingml/2006/main" name="Тема Office">
  <a:themeElements>
    <a:clrScheme name="Другая 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1935</Words>
  <Application>Microsoft Office PowerPoint</Application>
  <PresentationFormat>Экран (4:3)</PresentationFormat>
  <Paragraphs>146</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Экстремизм в Интернете</vt:lpstr>
      <vt:lpstr>Задачи:</vt:lpstr>
      <vt:lpstr>Что такое экстремизм?</vt:lpstr>
      <vt:lpstr>Что такое экстремизм?</vt:lpstr>
      <vt:lpstr>Главная цель экстремизма - привлечь как можно больше единомышленников. </vt:lpstr>
      <vt:lpstr> Федеральный  закон от 23.11.2015 №314 ФЗ </vt:lpstr>
      <vt:lpstr> Федеральный  закон от 23.11.2015 №314 ФЗ </vt:lpstr>
      <vt:lpstr> Федеральный  закон от 23.11.2015 №314 ФЗ </vt:lpstr>
      <vt:lpstr> Федеральный  закон от 23.11.2015 №314 ФЗ </vt:lpstr>
      <vt:lpstr> Федеральный  закон от 23.11.2015 №314 ФЗ </vt:lpstr>
      <vt:lpstr> Федеральный  закон от 23.11.2015 №314 ФЗ </vt:lpstr>
      <vt:lpstr>Современный интернет</vt:lpstr>
      <vt:lpstr>Онлайн-деятельность террористических организаций</vt:lpstr>
      <vt:lpstr>Онлайн-деятельность террористических организаций</vt:lpstr>
      <vt:lpstr>Основные методы пропаганды:</vt:lpstr>
      <vt:lpstr>Основные методы пропаганды:</vt:lpstr>
      <vt:lpstr>Основные методы пропаганды:</vt:lpstr>
      <vt:lpstr>Основные методы пропаганды:</vt:lpstr>
      <vt:lpstr>Основные методы пропаганды:</vt:lpstr>
      <vt:lpstr>Осторожно!</vt:lpstr>
      <vt:lpstr>Осторожно!</vt:lpstr>
      <vt:lpstr>Вот  признаки экстремистской группировки, которые вас сразу должны насторожить!!!</vt:lpstr>
      <vt:lpstr>Вот  признаки экстремистской группировки, которые вас сразу должны насторожить!!!</vt:lpstr>
      <vt:lpstr>Прекратите контакты с пользователями, </vt:lpstr>
      <vt:lpstr>Что делать если вам предлагают заняться экстремистской деятельностью? </vt:lpstr>
      <vt:lpstr>Помните, когда вы заводите личные страницы в социальных сетях, </vt:lpstr>
      <vt:lpstr> Что делать если вам угрожают по телефону? </vt:lpstr>
      <vt:lpstr> В общении, и в сети Интернет в том числе, помните: </vt:lpstr>
      <vt:lpstr> В общении, и в сети Интернет в том числе, помните: </vt:lpstr>
      <vt:lpstr> Ресурсы: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Катюшка </dc:creator>
  <cp:lastModifiedBy>kolledj.011@gmail.com</cp:lastModifiedBy>
  <cp:revision>12</cp:revision>
  <dcterms:created xsi:type="dcterms:W3CDTF">2016-02-29T14:35:22Z</dcterms:created>
  <dcterms:modified xsi:type="dcterms:W3CDTF">2023-03-02T07:44:43Z</dcterms:modified>
</cp:coreProperties>
</file>